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sldIdLst>
    <p:sldId id="256" r:id="rId15"/>
    <p:sldId id="317" r:id="rId16"/>
    <p:sldId id="318" r:id="rId17"/>
    <p:sldId id="314" r:id="rId18"/>
    <p:sldId id="302" r:id="rId19"/>
    <p:sldId id="263" r:id="rId20"/>
    <p:sldId id="258" r:id="rId21"/>
    <p:sldId id="299" r:id="rId22"/>
    <p:sldId id="300" r:id="rId23"/>
    <p:sldId id="257" r:id="rId24"/>
    <p:sldId id="259" r:id="rId25"/>
    <p:sldId id="270" r:id="rId26"/>
    <p:sldId id="260" r:id="rId27"/>
    <p:sldId id="261" r:id="rId28"/>
    <p:sldId id="262" r:id="rId29"/>
    <p:sldId id="264" r:id="rId30"/>
    <p:sldId id="265" r:id="rId31"/>
    <p:sldId id="267" r:id="rId32"/>
    <p:sldId id="269" r:id="rId33"/>
    <p:sldId id="296" r:id="rId34"/>
    <p:sldId id="274" r:id="rId35"/>
    <p:sldId id="271" r:id="rId36"/>
    <p:sldId id="293" r:id="rId37"/>
    <p:sldId id="275" r:id="rId38"/>
    <p:sldId id="277" r:id="rId39"/>
    <p:sldId id="276" r:id="rId40"/>
    <p:sldId id="292" r:id="rId41"/>
    <p:sldId id="273" r:id="rId42"/>
    <p:sldId id="315" r:id="rId43"/>
    <p:sldId id="316" r:id="rId44"/>
    <p:sldId id="294" r:id="rId45"/>
    <p:sldId id="323" r:id="rId46"/>
    <p:sldId id="324" r:id="rId47"/>
    <p:sldId id="328" r:id="rId48"/>
    <p:sldId id="284" r:id="rId49"/>
    <p:sldId id="278" r:id="rId50"/>
    <p:sldId id="319" r:id="rId51"/>
    <p:sldId id="320" r:id="rId52"/>
    <p:sldId id="321" r:id="rId53"/>
    <p:sldId id="322" r:id="rId54"/>
    <p:sldId id="327" r:id="rId55"/>
    <p:sldId id="326" r:id="rId56"/>
    <p:sldId id="329" r:id="rId57"/>
  </p:sldIdLst>
  <p:sldSz cx="24384000" cy="13716000"/>
  <p:notesSz cx="6858000" cy="9144000"/>
  <p:defaultTextStyle>
    <a:defPPr>
      <a:defRPr lang="en-US"/>
    </a:defPPr>
    <a:lvl1pPr algn="ctr" rtl="0" fontAlgn="base">
      <a:spcBef>
        <a:spcPct val="0"/>
      </a:spcBef>
      <a:spcAft>
        <a:spcPct val="0"/>
      </a:spcAft>
      <a:defRPr sz="5000" kern="1200">
        <a:solidFill>
          <a:srgbClr val="45433A"/>
        </a:solidFill>
        <a:latin typeface="Hoefler Text" pitchFamily="2" charset="-95"/>
        <a:ea typeface="ヒラギノ明朝 ProN W3" pitchFamily="-84" charset="-128"/>
        <a:cs typeface="+mn-cs"/>
        <a:sym typeface="Hoefler Text" pitchFamily="2" charset="-95"/>
      </a:defRPr>
    </a:lvl1pPr>
    <a:lvl2pPr marL="457200" algn="ctr" rtl="0" fontAlgn="base">
      <a:spcBef>
        <a:spcPct val="0"/>
      </a:spcBef>
      <a:spcAft>
        <a:spcPct val="0"/>
      </a:spcAft>
      <a:defRPr sz="5000" kern="1200">
        <a:solidFill>
          <a:srgbClr val="45433A"/>
        </a:solidFill>
        <a:latin typeface="Hoefler Text" pitchFamily="2" charset="-95"/>
        <a:ea typeface="ヒラギノ明朝 ProN W3" pitchFamily="-84" charset="-128"/>
        <a:cs typeface="+mn-cs"/>
        <a:sym typeface="Hoefler Text" pitchFamily="2" charset="-95"/>
      </a:defRPr>
    </a:lvl2pPr>
    <a:lvl3pPr marL="914400" algn="ctr" rtl="0" fontAlgn="base">
      <a:spcBef>
        <a:spcPct val="0"/>
      </a:spcBef>
      <a:spcAft>
        <a:spcPct val="0"/>
      </a:spcAft>
      <a:defRPr sz="5000" kern="1200">
        <a:solidFill>
          <a:srgbClr val="45433A"/>
        </a:solidFill>
        <a:latin typeface="Hoefler Text" pitchFamily="2" charset="-95"/>
        <a:ea typeface="ヒラギノ明朝 ProN W3" pitchFamily="-84" charset="-128"/>
        <a:cs typeface="+mn-cs"/>
        <a:sym typeface="Hoefler Text" pitchFamily="2" charset="-95"/>
      </a:defRPr>
    </a:lvl3pPr>
    <a:lvl4pPr marL="1371600" algn="ctr" rtl="0" fontAlgn="base">
      <a:spcBef>
        <a:spcPct val="0"/>
      </a:spcBef>
      <a:spcAft>
        <a:spcPct val="0"/>
      </a:spcAft>
      <a:defRPr sz="5000" kern="1200">
        <a:solidFill>
          <a:srgbClr val="45433A"/>
        </a:solidFill>
        <a:latin typeface="Hoefler Text" pitchFamily="2" charset="-95"/>
        <a:ea typeface="ヒラギノ明朝 ProN W3" pitchFamily="-84" charset="-128"/>
        <a:cs typeface="+mn-cs"/>
        <a:sym typeface="Hoefler Text" pitchFamily="2" charset="-95"/>
      </a:defRPr>
    </a:lvl4pPr>
    <a:lvl5pPr marL="1828800" algn="ctr" rtl="0" fontAlgn="base">
      <a:spcBef>
        <a:spcPct val="0"/>
      </a:spcBef>
      <a:spcAft>
        <a:spcPct val="0"/>
      </a:spcAft>
      <a:defRPr sz="5000" kern="1200">
        <a:solidFill>
          <a:srgbClr val="45433A"/>
        </a:solidFill>
        <a:latin typeface="Hoefler Text" pitchFamily="2" charset="-95"/>
        <a:ea typeface="ヒラギノ明朝 ProN W3" pitchFamily="-84" charset="-128"/>
        <a:cs typeface="+mn-cs"/>
        <a:sym typeface="Hoefler Text" pitchFamily="2" charset="-95"/>
      </a:defRPr>
    </a:lvl5pPr>
    <a:lvl6pPr marL="2286000" algn="l" defTabSz="914400" rtl="0" eaLnBrk="1" latinLnBrk="0" hangingPunct="1">
      <a:defRPr sz="5000" kern="1200">
        <a:solidFill>
          <a:srgbClr val="45433A"/>
        </a:solidFill>
        <a:latin typeface="Hoefler Text" pitchFamily="2" charset="-95"/>
        <a:ea typeface="ヒラギノ明朝 ProN W3" pitchFamily="-84" charset="-128"/>
        <a:cs typeface="+mn-cs"/>
        <a:sym typeface="Hoefler Text" pitchFamily="2" charset="-95"/>
      </a:defRPr>
    </a:lvl6pPr>
    <a:lvl7pPr marL="2743200" algn="l" defTabSz="914400" rtl="0" eaLnBrk="1" latinLnBrk="0" hangingPunct="1">
      <a:defRPr sz="5000" kern="1200">
        <a:solidFill>
          <a:srgbClr val="45433A"/>
        </a:solidFill>
        <a:latin typeface="Hoefler Text" pitchFamily="2" charset="-95"/>
        <a:ea typeface="ヒラギノ明朝 ProN W3" pitchFamily="-84" charset="-128"/>
        <a:cs typeface="+mn-cs"/>
        <a:sym typeface="Hoefler Text" pitchFamily="2" charset="-95"/>
      </a:defRPr>
    </a:lvl7pPr>
    <a:lvl8pPr marL="3200400" algn="l" defTabSz="914400" rtl="0" eaLnBrk="1" latinLnBrk="0" hangingPunct="1">
      <a:defRPr sz="5000" kern="1200">
        <a:solidFill>
          <a:srgbClr val="45433A"/>
        </a:solidFill>
        <a:latin typeface="Hoefler Text" pitchFamily="2" charset="-95"/>
        <a:ea typeface="ヒラギノ明朝 ProN W3" pitchFamily="-84" charset="-128"/>
        <a:cs typeface="+mn-cs"/>
        <a:sym typeface="Hoefler Text" pitchFamily="2" charset="-95"/>
      </a:defRPr>
    </a:lvl8pPr>
    <a:lvl9pPr marL="3657600" algn="l" defTabSz="914400" rtl="0" eaLnBrk="1" latinLnBrk="0" hangingPunct="1">
      <a:defRPr sz="5000" kern="1200">
        <a:solidFill>
          <a:srgbClr val="45433A"/>
        </a:solidFill>
        <a:latin typeface="Hoefler Text" pitchFamily="2" charset="-95"/>
        <a:ea typeface="ヒラギノ明朝 ProN W3" pitchFamily="-84" charset="-128"/>
        <a:cs typeface="+mn-cs"/>
        <a:sym typeface="Hoefler Text" pitchFamily="2" charset="-95"/>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5" d="100"/>
          <a:sy n="35" d="100"/>
        </p:scale>
        <p:origin x="-372" y="-90"/>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326615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91852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056802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5173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744094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87500" y="1181100"/>
            <a:ext cx="10528300" cy="1135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1181100"/>
            <a:ext cx="10528300" cy="1135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55052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66562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165064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71767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544548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493934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678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40250" y="3467100"/>
            <a:ext cx="50482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67100"/>
            <a:ext cx="149923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291200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9856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985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66598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121821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151543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615862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7500" y="3873500"/>
            <a:ext cx="105283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873500"/>
            <a:ext cx="105283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38930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41580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53194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0658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518376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61665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5322825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864518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94250" y="1181100"/>
            <a:ext cx="5302250" cy="11620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7500" y="1181100"/>
            <a:ext cx="15754350" cy="11620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7060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48768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888319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826147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2202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9490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249694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18421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04236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5781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580974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3282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1181100"/>
            <a:ext cx="5486400" cy="11071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1181100"/>
            <a:ext cx="16306800" cy="110712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068338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1564468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970016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096103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808601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500356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85006116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72992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599856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932090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90780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534176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32868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740906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383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937157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20788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138794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568580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91324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64868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523465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393462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504554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65080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92772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6718703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298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5296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0751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84051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61064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759565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900091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42750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00623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2414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9891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64413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5127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17431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804511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odoni SvtyTwo SC ITC TT-Book"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411696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6994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051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695470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282159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43818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94752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200400"/>
            <a:ext cx="100203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0203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4338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79143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94327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7086600"/>
            <a:ext cx="10020300" cy="1790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7086600"/>
            <a:ext cx="10020300" cy="1790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91922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86793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826687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odoni SvtyTwo SC ITC TT-Book"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177529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41584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40250" y="1181100"/>
            <a:ext cx="5048250" cy="293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1181100"/>
            <a:ext cx="14992350" cy="293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20093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0988963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15736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6525993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7086600"/>
            <a:ext cx="47371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85000" y="7086600"/>
            <a:ext cx="47371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7818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5667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81333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228478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88651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219048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odoni SvtyTwo SC ITC TT-Book"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19442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9832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15450" y="1282700"/>
            <a:ext cx="2406650" cy="1116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1282700"/>
            <a:ext cx="7067550" cy="1116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87705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7697702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9867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17479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661900" y="3873500"/>
            <a:ext cx="49911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7805400" y="3873500"/>
            <a:ext cx="49911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10283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104374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74888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54309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925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673739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123107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6931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94250" y="1181100"/>
            <a:ext cx="5302250" cy="11620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7500" y="1181100"/>
            <a:ext cx="15754350" cy="11620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591252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3772810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33192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376291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6154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7500" y="3873500"/>
            <a:ext cx="105283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873500"/>
            <a:ext cx="105283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84349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48209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8825988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93984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83973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12091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16290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94250" y="1181100"/>
            <a:ext cx="5302250" cy="11620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7500" y="1181100"/>
            <a:ext cx="15754350" cy="11620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1791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507960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93120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422496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631531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7500" y="3873500"/>
            <a:ext cx="49911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31000" y="3873500"/>
            <a:ext cx="49911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43016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22215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76109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9707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086811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97070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72615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94250" y="1181100"/>
            <a:ext cx="5302250" cy="11620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7500" y="1181100"/>
            <a:ext cx="15754350" cy="11620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297522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68941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odoni SvtyTwo SC ITC TT-Book"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858202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3454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096540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7500" y="3873500"/>
            <a:ext cx="49911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731000" y="3873500"/>
            <a:ext cx="4991100" cy="892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98435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38077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891289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73828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147430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oefler Text"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674369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128965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94250" y="1181100"/>
            <a:ext cx="5302250" cy="11620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7500" y="1181100"/>
            <a:ext cx="15754350" cy="11620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06129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5.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5.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2451100" y="6794500"/>
            <a:ext cx="19481800" cy="127000"/>
            <a:chOff x="0" y="0"/>
            <a:chExt cx="12272" cy="80"/>
          </a:xfrm>
        </p:grpSpPr>
        <p:pic>
          <p:nvPicPr>
            <p:cNvPr id="2"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0"/>
              <a:ext cx="6000"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6272" y="40"/>
              <a:ext cx="6000"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0" y="0"/>
              <a:ext cx="2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29" name="Rectangle 5"/>
          <p:cNvSpPr>
            <a:spLocks noGrp="1" noChangeArrowheads="1"/>
          </p:cNvSpPr>
          <p:nvPr>
            <p:ph type="title"/>
          </p:nvPr>
        </p:nvSpPr>
        <p:spPr bwMode="auto">
          <a:xfrm>
            <a:off x="2095500" y="3467100"/>
            <a:ext cx="20193000" cy="356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b" anchorCtr="0" compatLnSpc="1">
            <a:prstTxWarp prst="textNoShape">
              <a:avLst/>
            </a:prstTxWarp>
          </a:bodyPr>
          <a:lstStyle/>
          <a:p>
            <a:pPr lvl="0"/>
            <a:r>
              <a:rPr lang="en-US">
                <a:sym typeface="Academy Engraved LET" charset="0"/>
              </a:rPr>
              <a:t>Click to edit Master title style</a:t>
            </a:r>
          </a:p>
        </p:txBody>
      </p:sp>
      <p:sp>
        <p:nvSpPr>
          <p:cNvPr id="1030" name="Rectangle 6"/>
          <p:cNvSpPr>
            <a:spLocks noGrp="1" noChangeArrowheads="1"/>
          </p:cNvSpPr>
          <p:nvPr>
            <p:ph type="body" idx="1"/>
          </p:nvPr>
        </p:nvSpPr>
        <p:spPr bwMode="auto">
          <a:xfrm>
            <a:off x="2095500" y="7086600"/>
            <a:ext cx="20193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t" anchorCtr="0" compatLnSpc="1">
            <a:prstTxWarp prst="textNoShape">
              <a:avLst/>
            </a:prstTxWarp>
          </a:bodyPr>
          <a:lstStyle/>
          <a:p>
            <a:pPr lvl="0"/>
            <a:r>
              <a:rPr lang="en-US">
                <a:sym typeface="Bodoni SvtyTwo SC ITC TT-Book" charset="0"/>
              </a:rPr>
              <a:t>Click to edit Master text styles</a:t>
            </a:r>
          </a:p>
          <a:p>
            <a:pPr lvl="1"/>
            <a:r>
              <a:rPr lang="en-US">
                <a:sym typeface="Bodoni SvtyTwo SC ITC TT-Book" charset="0"/>
              </a:rPr>
              <a:t>Second level</a:t>
            </a:r>
          </a:p>
          <a:p>
            <a:pPr lvl="2"/>
            <a:r>
              <a:rPr lang="en-US">
                <a:sym typeface="Bodoni SvtyTwo SC ITC TT-Book" charset="0"/>
              </a:rPr>
              <a:t>Third level</a:t>
            </a:r>
          </a:p>
          <a:p>
            <a:pPr lvl="3"/>
            <a:r>
              <a:rPr lang="en-US">
                <a:sym typeface="Bodoni SvtyTwo SC ITC TT-Book" charset="0"/>
              </a:rPr>
              <a:t>Fourth level</a:t>
            </a:r>
          </a:p>
          <a:p>
            <a:pPr lvl="4"/>
            <a:r>
              <a:rPr lang="en-US">
                <a:sym typeface="Bodoni SvtyTwo SC ITC TT-Book"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342900" indent="-3429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1pPr>
      <a:lvl2pPr marL="742950" indent="-28575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2pPr>
      <a:lvl3pPr marL="11430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3pPr>
      <a:lvl4pPr marL="16002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4pPr>
      <a:lvl5pPr marL="20574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5pPr>
      <a:lvl6pPr marL="4572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6pPr>
      <a:lvl7pPr marL="9144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7pPr>
      <a:lvl8pPr marL="13716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8pPr>
      <a:lvl9pPr marL="18288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body" idx="1"/>
          </p:nvPr>
        </p:nvSpPr>
        <p:spPr bwMode="auto">
          <a:xfrm>
            <a:off x="1587500" y="1181100"/>
            <a:ext cx="21209000" cy="1135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8128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1pPr>
      <a:lvl2pPr marL="13843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2pPr>
      <a:lvl3pPr marL="20193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3pPr>
      <a:lvl4pPr marL="26543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4pPr>
      <a:lvl5pPr marL="32893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5pPr>
      <a:lvl6pPr marL="37465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6pPr>
      <a:lvl7pPr marL="42037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7pPr>
      <a:lvl8pPr marL="46609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8pPr>
      <a:lvl9pPr marL="51181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Line 1"/>
          <p:cNvSpPr>
            <a:spLocks noChangeShapeType="1"/>
          </p:cNvSpPr>
          <p:nvPr/>
        </p:nvSpPr>
        <p:spPr bwMode="auto">
          <a:xfrm>
            <a:off x="550863" y="3430588"/>
            <a:ext cx="23317200" cy="0"/>
          </a:xfrm>
          <a:prstGeom prst="line">
            <a:avLst/>
          </a:prstGeom>
          <a:noFill/>
          <a:ln w="12700">
            <a:solidFill>
              <a:srgbClr val="866C60">
                <a:alpha val="74901"/>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2"/>
          <p:cNvSpPr>
            <a:spLocks noGrp="1" noChangeArrowheads="1"/>
          </p:cNvSpPr>
          <p:nvPr>
            <p:ph type="title"/>
          </p:nvPr>
        </p:nvSpPr>
        <p:spPr bwMode="auto">
          <a:xfrm>
            <a:off x="1587500" y="1181100"/>
            <a:ext cx="21209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
        <p:nvSpPr>
          <p:cNvPr id="11267" name="Rectangle 3"/>
          <p:cNvSpPr>
            <a:spLocks noGrp="1" noChangeArrowheads="1"/>
          </p:cNvSpPr>
          <p:nvPr>
            <p:ph type="body" idx="1"/>
          </p:nvPr>
        </p:nvSpPr>
        <p:spPr bwMode="auto">
          <a:xfrm>
            <a:off x="1587500" y="3873500"/>
            <a:ext cx="21209000" cy="892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25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89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2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16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195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0767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339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49911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Line 1"/>
          <p:cNvSpPr>
            <a:spLocks noChangeShapeType="1"/>
          </p:cNvSpPr>
          <p:nvPr/>
        </p:nvSpPr>
        <p:spPr bwMode="auto">
          <a:xfrm>
            <a:off x="550863" y="3430588"/>
            <a:ext cx="23317200" cy="0"/>
          </a:xfrm>
          <a:prstGeom prst="line">
            <a:avLst/>
          </a:prstGeom>
          <a:noFill/>
          <a:ln w="12700">
            <a:solidFill>
              <a:srgbClr val="866C60">
                <a:alpha val="74901"/>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2"/>
          <p:cNvSpPr>
            <a:spLocks noGrp="1" noChangeArrowheads="1"/>
          </p:cNvSpPr>
          <p:nvPr>
            <p:ph type="title"/>
          </p:nvPr>
        </p:nvSpPr>
        <p:spPr bwMode="auto">
          <a:xfrm>
            <a:off x="1587500" y="1181100"/>
            <a:ext cx="21209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320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95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90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22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830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1402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974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50546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320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95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90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22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830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1402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974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50546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320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95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90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22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830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1402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974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50546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8128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1pPr>
      <a:lvl2pPr marL="14478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2pPr>
      <a:lvl3pPr marL="20828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3pPr>
      <a:lvl4pPr marL="27178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4pPr>
      <a:lvl5pPr marL="3352800" indent="-812800" algn="l" rtl="0" eaLnBrk="0" fontAlgn="base" hangingPunct="0">
        <a:lnSpc>
          <a:spcPct val="120000"/>
        </a:lnSpc>
        <a:spcBef>
          <a:spcPts val="7700"/>
        </a:spcBef>
        <a:spcAft>
          <a:spcPct val="0"/>
        </a:spcAft>
        <a:buSzPct val="94000"/>
        <a:buChar char="•"/>
        <a:defRPr sz="5400">
          <a:solidFill>
            <a:schemeClr val="tx1"/>
          </a:solidFill>
          <a:latin typeface="+mn-lt"/>
          <a:ea typeface="+mn-ea"/>
          <a:cs typeface="+mn-cs"/>
          <a:sym typeface="Hoefler Text" pitchFamily="2" charset="-95"/>
        </a:defRPr>
      </a:lvl5pPr>
      <a:lvl6pPr marL="38100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6pPr>
      <a:lvl7pPr marL="42672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7pPr>
      <a:lvl8pPr marL="47244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8pPr>
      <a:lvl9pPr marL="5181600" indent="-812800" algn="l" rtl="0" fontAlgn="base">
        <a:lnSpc>
          <a:spcPct val="120000"/>
        </a:lnSpc>
        <a:spcBef>
          <a:spcPts val="7700"/>
        </a:spcBef>
        <a:spcAft>
          <a:spcPct val="0"/>
        </a:spcAft>
        <a:buSzPct val="94000"/>
        <a:buChar char="•"/>
        <a:defRPr sz="54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2095500" y="4178300"/>
            <a:ext cx="20193000" cy="535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lnSpc>
          <a:spcPct val="80000"/>
        </a:lnSpc>
        <a:spcBef>
          <a:spcPct val="0"/>
        </a:spcBef>
        <a:spcAft>
          <a:spcPct val="0"/>
        </a:spcAft>
        <a:defRPr sz="100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100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342900" indent="-3429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1pPr>
      <a:lvl2pPr marL="742950" indent="-28575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2pPr>
      <a:lvl3pPr marL="11430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3pPr>
      <a:lvl4pPr marL="16002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4pPr>
      <a:lvl5pPr marL="20574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5pPr>
      <a:lvl6pPr marL="4572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6pPr>
      <a:lvl7pPr marL="9144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7pPr>
      <a:lvl8pPr marL="13716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8pPr>
      <a:lvl9pPr marL="18288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4"/>
          <p:cNvGrpSpPr>
            <a:grpSpLocks/>
          </p:cNvGrpSpPr>
          <p:nvPr/>
        </p:nvGrpSpPr>
        <p:grpSpPr bwMode="auto">
          <a:xfrm>
            <a:off x="2451100" y="2895600"/>
            <a:ext cx="19481800" cy="127000"/>
            <a:chOff x="0" y="0"/>
            <a:chExt cx="12272" cy="80"/>
          </a:xfrm>
        </p:grpSpPr>
        <p:pic>
          <p:nvPicPr>
            <p:cNvPr id="2"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0"/>
              <a:ext cx="6000"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6272" y="40"/>
              <a:ext cx="6000"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0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0" y="0"/>
              <a:ext cx="2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1" name="Rectangle 5"/>
          <p:cNvSpPr>
            <a:spLocks noGrp="1" noChangeArrowheads="1"/>
          </p:cNvSpPr>
          <p:nvPr>
            <p:ph type="body" idx="1"/>
          </p:nvPr>
        </p:nvSpPr>
        <p:spPr bwMode="auto">
          <a:xfrm>
            <a:off x="2095500" y="3200400"/>
            <a:ext cx="20193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t" anchorCtr="0" compatLnSpc="1">
            <a:prstTxWarp prst="textNoShape">
              <a:avLst/>
            </a:prstTxWarp>
          </a:bodyPr>
          <a:lstStyle/>
          <a:p>
            <a:pPr lvl="0"/>
            <a:r>
              <a:rPr lang="en-US">
                <a:sym typeface="Bodoni SvtyTwo SC ITC TT-Book" charset="0"/>
              </a:rPr>
              <a:t>Click to edit Master text styles</a:t>
            </a:r>
          </a:p>
          <a:p>
            <a:pPr lvl="1"/>
            <a:r>
              <a:rPr lang="en-US">
                <a:sym typeface="Bodoni SvtyTwo SC ITC TT-Book" charset="0"/>
              </a:rPr>
              <a:t>Second level</a:t>
            </a:r>
          </a:p>
          <a:p>
            <a:pPr lvl="2"/>
            <a:r>
              <a:rPr lang="en-US">
                <a:sym typeface="Bodoni SvtyTwo SC ITC TT-Book" charset="0"/>
              </a:rPr>
              <a:t>Third level</a:t>
            </a:r>
          </a:p>
          <a:p>
            <a:pPr lvl="3"/>
            <a:r>
              <a:rPr lang="en-US">
                <a:sym typeface="Bodoni SvtyTwo SC ITC TT-Book" charset="0"/>
              </a:rPr>
              <a:t>Fourth level</a:t>
            </a:r>
          </a:p>
          <a:p>
            <a:pPr lvl="4"/>
            <a:r>
              <a:rPr lang="en-US">
                <a:sym typeface="Bodoni SvtyTwo SC ITC TT-Book" charset="0"/>
              </a:rPr>
              <a:t>Fifth level</a:t>
            </a:r>
          </a:p>
        </p:txBody>
      </p:sp>
      <p:sp>
        <p:nvSpPr>
          <p:cNvPr id="4102" name="Rectangle 6"/>
          <p:cNvSpPr>
            <a:spLocks noGrp="1" noChangeArrowheads="1"/>
          </p:cNvSpPr>
          <p:nvPr>
            <p:ph type="title"/>
          </p:nvPr>
        </p:nvSpPr>
        <p:spPr bwMode="auto">
          <a:xfrm>
            <a:off x="2095500" y="1181100"/>
            <a:ext cx="20193000" cy="161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342900" indent="-3429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1pPr>
      <a:lvl2pPr marL="742950" indent="-28575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2pPr>
      <a:lvl3pPr marL="11430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3pPr>
      <a:lvl4pPr marL="16002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4pPr>
      <a:lvl5pPr marL="20574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5pPr>
      <a:lvl6pPr marL="4572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6pPr>
      <a:lvl7pPr marL="9144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7pPr>
      <a:lvl8pPr marL="13716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8pPr>
      <a:lvl9pPr marL="18288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122" name="Group 4"/>
          <p:cNvGrpSpPr>
            <a:grpSpLocks/>
          </p:cNvGrpSpPr>
          <p:nvPr/>
        </p:nvGrpSpPr>
        <p:grpSpPr bwMode="auto">
          <a:xfrm>
            <a:off x="2247900" y="6794500"/>
            <a:ext cx="9321800" cy="127000"/>
            <a:chOff x="0" y="0"/>
            <a:chExt cx="5872" cy="80"/>
          </a:xfrm>
        </p:grpSpPr>
        <p:pic>
          <p:nvPicPr>
            <p:cNvPr id="2" name="Picture 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0"/>
              <a:ext cx="2800"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3072" y="40"/>
              <a:ext cx="2800"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0" y="0"/>
              <a:ext cx="27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125" name="Rectangle 5"/>
          <p:cNvSpPr>
            <a:spLocks noGrp="1" noChangeArrowheads="1"/>
          </p:cNvSpPr>
          <p:nvPr>
            <p:ph type="title"/>
          </p:nvPr>
        </p:nvSpPr>
        <p:spPr bwMode="auto">
          <a:xfrm>
            <a:off x="2095500" y="1282700"/>
            <a:ext cx="9626600" cy="575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b" anchorCtr="0" compatLnSpc="1">
            <a:prstTxWarp prst="textNoShape">
              <a:avLst/>
            </a:prstTxWarp>
          </a:bodyPr>
          <a:lstStyle/>
          <a:p>
            <a:pPr lvl="0"/>
            <a:r>
              <a:rPr lang="en-US">
                <a:sym typeface="Academy Engraved LET" charset="0"/>
              </a:rPr>
              <a:t>Click to edit Master title style</a:t>
            </a:r>
          </a:p>
        </p:txBody>
      </p:sp>
      <p:sp>
        <p:nvSpPr>
          <p:cNvPr id="5126" name="Rectangle 6"/>
          <p:cNvSpPr>
            <a:spLocks noGrp="1" noChangeArrowheads="1"/>
          </p:cNvSpPr>
          <p:nvPr>
            <p:ph type="body" idx="1"/>
          </p:nvPr>
        </p:nvSpPr>
        <p:spPr bwMode="auto">
          <a:xfrm>
            <a:off x="2095500" y="7086600"/>
            <a:ext cx="9626600" cy="535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t" anchorCtr="0" compatLnSpc="1">
            <a:prstTxWarp prst="textNoShape">
              <a:avLst/>
            </a:prstTxWarp>
          </a:bodyPr>
          <a:lstStyle/>
          <a:p>
            <a:pPr lvl="0"/>
            <a:r>
              <a:rPr lang="en-US">
                <a:sym typeface="Bodoni SvtyTwo SC ITC TT-Book" charset="0"/>
              </a:rPr>
              <a:t>Click to edit Master text styles</a:t>
            </a:r>
          </a:p>
          <a:p>
            <a:pPr lvl="1"/>
            <a:r>
              <a:rPr lang="en-US">
                <a:sym typeface="Bodoni SvtyTwo SC ITC TT-Book" charset="0"/>
              </a:rPr>
              <a:t>Second level</a:t>
            </a:r>
          </a:p>
          <a:p>
            <a:pPr lvl="2"/>
            <a:r>
              <a:rPr lang="en-US">
                <a:sym typeface="Bodoni SvtyTwo SC ITC TT-Book" charset="0"/>
              </a:rPr>
              <a:t>Third level</a:t>
            </a:r>
          </a:p>
          <a:p>
            <a:pPr lvl="3"/>
            <a:r>
              <a:rPr lang="en-US">
                <a:sym typeface="Bodoni SvtyTwo SC ITC TT-Book" charset="0"/>
              </a:rPr>
              <a:t>Fourth level</a:t>
            </a:r>
          </a:p>
          <a:p>
            <a:pPr lvl="4"/>
            <a:r>
              <a:rPr lang="en-US">
                <a:sym typeface="Bodoni SvtyTwo SC ITC TT-Book" charset="0"/>
              </a:rPr>
              <a:t>Fifth level</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342900" indent="-3429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1pPr>
      <a:lvl2pPr marL="742950" indent="-28575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2pPr>
      <a:lvl3pPr marL="11430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3pPr>
      <a:lvl4pPr marL="16002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4pPr>
      <a:lvl5pPr marL="2057400" indent="-228600" algn="ctr" rtl="0" eaLnBrk="0" fontAlgn="base" hangingPunct="0">
        <a:lnSpc>
          <a:spcPct val="90000"/>
        </a:lnSpc>
        <a:spcBef>
          <a:spcPts val="1700"/>
        </a:spcBef>
        <a:spcAft>
          <a:spcPct val="0"/>
        </a:spcAft>
        <a:defRPr sz="5000">
          <a:solidFill>
            <a:srgbClr val="A53521"/>
          </a:solidFill>
          <a:latin typeface="+mn-lt"/>
          <a:ea typeface="+mn-ea"/>
          <a:cs typeface="+mn-cs"/>
          <a:sym typeface="Bodoni SvtyTwo SC ITC TT-Book" charset="0"/>
        </a:defRPr>
      </a:lvl5pPr>
      <a:lvl6pPr marL="4572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6pPr>
      <a:lvl7pPr marL="9144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7pPr>
      <a:lvl8pPr marL="13716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8pPr>
      <a:lvl9pPr marL="1828800" algn="ctr" rtl="0" fontAlgn="base">
        <a:lnSpc>
          <a:spcPct val="90000"/>
        </a:lnSpc>
        <a:spcBef>
          <a:spcPts val="1700"/>
        </a:spcBef>
        <a:spcAft>
          <a:spcPct val="0"/>
        </a:spcAft>
        <a:defRPr sz="5000">
          <a:solidFill>
            <a:srgbClr val="A53521"/>
          </a:solidFill>
          <a:latin typeface="+mn-lt"/>
          <a:ea typeface="+mn-ea"/>
          <a:cs typeface="+mn-cs"/>
          <a:sym typeface="Bodoni SvtyTwo SC ITC TT-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Line 1"/>
          <p:cNvSpPr>
            <a:spLocks noChangeShapeType="1"/>
          </p:cNvSpPr>
          <p:nvPr/>
        </p:nvSpPr>
        <p:spPr bwMode="auto">
          <a:xfrm>
            <a:off x="550863" y="3430588"/>
            <a:ext cx="23317200" cy="0"/>
          </a:xfrm>
          <a:prstGeom prst="line">
            <a:avLst/>
          </a:prstGeom>
          <a:noFill/>
          <a:ln w="12700">
            <a:solidFill>
              <a:srgbClr val="866C60">
                <a:alpha val="74901"/>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2"/>
          <p:cNvSpPr>
            <a:spLocks noGrp="1" noChangeArrowheads="1"/>
          </p:cNvSpPr>
          <p:nvPr>
            <p:ph type="title"/>
          </p:nvPr>
        </p:nvSpPr>
        <p:spPr bwMode="auto">
          <a:xfrm>
            <a:off x="1587500" y="1181100"/>
            <a:ext cx="21209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
        <p:nvSpPr>
          <p:cNvPr id="6147" name="Rectangle 3"/>
          <p:cNvSpPr>
            <a:spLocks noGrp="1" noChangeArrowheads="1"/>
          </p:cNvSpPr>
          <p:nvPr>
            <p:ph type="body" idx="1"/>
          </p:nvPr>
        </p:nvSpPr>
        <p:spPr bwMode="auto">
          <a:xfrm>
            <a:off x="12661900" y="3873500"/>
            <a:ext cx="10134600" cy="892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25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89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2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16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195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0767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339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49911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Line 1"/>
          <p:cNvSpPr>
            <a:spLocks noChangeShapeType="1"/>
          </p:cNvSpPr>
          <p:nvPr/>
        </p:nvSpPr>
        <p:spPr bwMode="auto">
          <a:xfrm>
            <a:off x="550863" y="3430588"/>
            <a:ext cx="23317200" cy="0"/>
          </a:xfrm>
          <a:prstGeom prst="line">
            <a:avLst/>
          </a:prstGeom>
          <a:noFill/>
          <a:ln w="12700">
            <a:solidFill>
              <a:srgbClr val="866C60">
                <a:alpha val="74901"/>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2"/>
          <p:cNvSpPr>
            <a:spLocks noGrp="1" noChangeArrowheads="1"/>
          </p:cNvSpPr>
          <p:nvPr>
            <p:ph type="title"/>
          </p:nvPr>
        </p:nvSpPr>
        <p:spPr bwMode="auto">
          <a:xfrm>
            <a:off x="1587500" y="1181100"/>
            <a:ext cx="21209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
        <p:nvSpPr>
          <p:cNvPr id="7171" name="Rectangle 3"/>
          <p:cNvSpPr>
            <a:spLocks noGrp="1" noChangeArrowheads="1"/>
          </p:cNvSpPr>
          <p:nvPr>
            <p:ph type="body" idx="1"/>
          </p:nvPr>
        </p:nvSpPr>
        <p:spPr bwMode="auto">
          <a:xfrm>
            <a:off x="1587500" y="3873500"/>
            <a:ext cx="21209000" cy="892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25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89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2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16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195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0767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339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49911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Line 1"/>
          <p:cNvSpPr>
            <a:spLocks noChangeShapeType="1"/>
          </p:cNvSpPr>
          <p:nvPr/>
        </p:nvSpPr>
        <p:spPr bwMode="auto">
          <a:xfrm>
            <a:off x="550863" y="3430588"/>
            <a:ext cx="23317200" cy="0"/>
          </a:xfrm>
          <a:prstGeom prst="line">
            <a:avLst/>
          </a:prstGeom>
          <a:noFill/>
          <a:ln w="12700">
            <a:solidFill>
              <a:srgbClr val="866C60">
                <a:alpha val="74901"/>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2"/>
          <p:cNvSpPr>
            <a:spLocks noGrp="1" noChangeArrowheads="1"/>
          </p:cNvSpPr>
          <p:nvPr>
            <p:ph type="title"/>
          </p:nvPr>
        </p:nvSpPr>
        <p:spPr bwMode="auto">
          <a:xfrm>
            <a:off x="1587500" y="1181100"/>
            <a:ext cx="21209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
        <p:nvSpPr>
          <p:cNvPr id="8195" name="Rectangle 3"/>
          <p:cNvSpPr>
            <a:spLocks noGrp="1" noChangeArrowheads="1"/>
          </p:cNvSpPr>
          <p:nvPr>
            <p:ph type="body" idx="1"/>
          </p:nvPr>
        </p:nvSpPr>
        <p:spPr bwMode="auto">
          <a:xfrm>
            <a:off x="1587500" y="3873500"/>
            <a:ext cx="10134600" cy="892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25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89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2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16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195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0767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339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49911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Line 1"/>
          <p:cNvSpPr>
            <a:spLocks noChangeShapeType="1"/>
          </p:cNvSpPr>
          <p:nvPr/>
        </p:nvSpPr>
        <p:spPr bwMode="auto">
          <a:xfrm>
            <a:off x="550863" y="3430588"/>
            <a:ext cx="23317200" cy="0"/>
          </a:xfrm>
          <a:prstGeom prst="line">
            <a:avLst/>
          </a:prstGeom>
          <a:noFill/>
          <a:ln w="12700">
            <a:solidFill>
              <a:srgbClr val="866C60">
                <a:alpha val="74901"/>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2"/>
          <p:cNvSpPr>
            <a:spLocks noGrp="1" noChangeArrowheads="1"/>
          </p:cNvSpPr>
          <p:nvPr>
            <p:ph type="title"/>
          </p:nvPr>
        </p:nvSpPr>
        <p:spPr bwMode="auto">
          <a:xfrm>
            <a:off x="1587500" y="1181100"/>
            <a:ext cx="212090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Academy Engraved LET" charset="0"/>
              </a:rPr>
              <a:t>Click to edit Master title style</a:t>
            </a:r>
          </a:p>
        </p:txBody>
      </p:sp>
      <p:sp>
        <p:nvSpPr>
          <p:cNvPr id="9219" name="Rectangle 3"/>
          <p:cNvSpPr>
            <a:spLocks noGrp="1" noChangeArrowheads="1"/>
          </p:cNvSpPr>
          <p:nvPr>
            <p:ph type="body" idx="1"/>
          </p:nvPr>
        </p:nvSpPr>
        <p:spPr bwMode="auto">
          <a:xfrm>
            <a:off x="1587500" y="3873500"/>
            <a:ext cx="10134600" cy="892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63500" tIns="63500" rIns="63500" bIns="635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lnSpc>
          <a:spcPct val="80000"/>
        </a:lnSpc>
        <a:spcBef>
          <a:spcPct val="0"/>
        </a:spcBef>
        <a:spcAft>
          <a:spcPct val="0"/>
        </a:spcAft>
        <a:defRPr sz="9400">
          <a:solidFill>
            <a:srgbClr val="000000"/>
          </a:solidFill>
          <a:latin typeface="+mj-lt"/>
          <a:ea typeface="+mj-ea"/>
          <a:cs typeface="+mj-cs"/>
          <a:sym typeface="Academy Engraved LET" pitchFamily="2" charset="0"/>
        </a:defRPr>
      </a:lvl1pPr>
      <a:lvl2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2pPr>
      <a:lvl3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3pPr>
      <a:lvl4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4pPr>
      <a:lvl5pPr algn="ctr" rtl="0" eaLnBrk="0" fontAlgn="base" hangingPunct="0">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pitchFamily="2" charset="0"/>
        </a:defRPr>
      </a:lvl5pPr>
      <a:lvl6pPr marL="4572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6pPr>
      <a:lvl7pPr marL="9144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7pPr>
      <a:lvl8pPr marL="13716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8pPr>
      <a:lvl9pPr marL="1828800" algn="ctr" rtl="0" fontAlgn="base">
        <a:lnSpc>
          <a:spcPct val="80000"/>
        </a:lnSpc>
        <a:spcBef>
          <a:spcPct val="0"/>
        </a:spcBef>
        <a:spcAft>
          <a:spcPct val="0"/>
        </a:spcAft>
        <a:defRPr sz="9400">
          <a:solidFill>
            <a:srgbClr val="000000"/>
          </a:solidFill>
          <a:latin typeface="Academy Engraved LET" charset="0"/>
          <a:ea typeface="ヒラギノ角ゴ ProN W3" charset="0"/>
          <a:cs typeface="ヒラギノ角ゴ ProN W3" charset="0"/>
          <a:sym typeface="Academy Engraved LET" charset="0"/>
        </a:defRPr>
      </a:lvl9pPr>
    </p:titleStyle>
    <p:bodyStyle>
      <a:lvl1pPr marL="6858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1pPr>
      <a:lvl2pPr marL="125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2pPr>
      <a:lvl3pPr marL="189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3pPr>
      <a:lvl4pPr marL="2527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4pPr>
      <a:lvl5pPr marL="3162300" indent="-685800" algn="l" rtl="0" eaLnBrk="0" fontAlgn="base" hangingPunct="0">
        <a:lnSpc>
          <a:spcPct val="110000"/>
        </a:lnSpc>
        <a:spcBef>
          <a:spcPts val="4600"/>
        </a:spcBef>
        <a:spcAft>
          <a:spcPct val="0"/>
        </a:spcAft>
        <a:buSzPct val="94000"/>
        <a:buChar char="•"/>
        <a:defRPr sz="4600">
          <a:solidFill>
            <a:schemeClr val="tx1"/>
          </a:solidFill>
          <a:latin typeface="+mn-lt"/>
          <a:ea typeface="+mn-ea"/>
          <a:cs typeface="+mn-cs"/>
          <a:sym typeface="Hoefler Text" pitchFamily="2" charset="-95"/>
        </a:defRPr>
      </a:lvl5pPr>
      <a:lvl6pPr marL="36195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6pPr>
      <a:lvl7pPr marL="40767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7pPr>
      <a:lvl8pPr marL="45339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8pPr>
      <a:lvl9pPr marL="4991100" indent="-685800" algn="l" rtl="0" fontAlgn="base">
        <a:lnSpc>
          <a:spcPct val="110000"/>
        </a:lnSpc>
        <a:spcBef>
          <a:spcPts val="4600"/>
        </a:spcBef>
        <a:spcAft>
          <a:spcPct val="0"/>
        </a:spcAft>
        <a:buSzPct val="94000"/>
        <a:buChar char="•"/>
        <a:defRPr sz="46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gameo.org/encycloped" TargetMode="External"/><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a:lstStyle/>
          <a:p>
            <a:pPr eaLnBrk="1" hangingPunct="1">
              <a:defRPr/>
            </a:pPr>
            <a:r>
              <a:rPr lang="en-US" sz="20000" dirty="0" smtClean="0">
                <a:latin typeface="Baskerville Old Face"/>
                <a:cs typeface="Baskerville Old Face"/>
                <a:sym typeface="Hoefler Text" charset="0"/>
              </a:rPr>
              <a:t>A Kingdom view of</a:t>
            </a:r>
            <a:endParaRPr lang="en-US" sz="20000" dirty="0" smtClean="0">
              <a:latin typeface="Baskerville Old Face"/>
              <a:ea typeface="ヒラギノ明朝 ProN W3" charset="0"/>
              <a:cs typeface="Baskerville Old Face"/>
              <a:sym typeface="Hoefler Text" charset="0"/>
            </a:endParaRPr>
          </a:p>
        </p:txBody>
      </p:sp>
      <p:sp>
        <p:nvSpPr>
          <p:cNvPr id="15362" name="Rectangle 2"/>
          <p:cNvSpPr>
            <a:spLocks noGrp="1" noChangeArrowheads="1"/>
          </p:cNvSpPr>
          <p:nvPr>
            <p:ph type="body" idx="1"/>
          </p:nvPr>
        </p:nvSpPr>
        <p:spPr/>
        <p:txBody>
          <a:bodyPr/>
          <a:lstStyle/>
          <a:p>
            <a:pPr marL="0" indent="0" eaLnBrk="1" hangingPunct="1">
              <a:defRPr/>
            </a:pPr>
            <a:r>
              <a:rPr lang="en-US" sz="19000" dirty="0" smtClean="0">
                <a:latin typeface="Baskerville Old Face"/>
                <a:cs typeface="Baskerville Old Face"/>
              </a:rPr>
              <a:t>Missions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1066800" y="2819400"/>
            <a:ext cx="217932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ja-JP" altLang="en-US" sz="5800">
                <a:solidFill>
                  <a:schemeClr val="tx1"/>
                </a:solidFill>
                <a:latin typeface="Arial" pitchFamily="34" charset="0"/>
                <a:ea typeface="ＭＳ Ｐゴシック" pitchFamily="-84" charset="-128"/>
                <a:sym typeface="Times" pitchFamily="-84" charset="0"/>
              </a:rPr>
              <a:t>“</a:t>
            </a:r>
            <a:r>
              <a:rPr lang="en-US" altLang="ja-JP" sz="5800">
                <a:solidFill>
                  <a:schemeClr val="tx1"/>
                </a:solidFill>
                <a:latin typeface="Times" pitchFamily="-84" charset="0"/>
                <a:ea typeface="ＭＳ Ｐゴシック" pitchFamily="-84" charset="-128"/>
                <a:sym typeface="Times" pitchFamily="-84" charset="0"/>
              </a:rPr>
              <a:t>The primary historical significance of the Great Commission lies in the fact that it gives to the church the pattern and purpose of missions. It defines and delineates the missionary task. We have in the Great Commission a compass, a charter, and a plan.</a:t>
            </a:r>
            <a:r>
              <a:rPr lang="ja-JP" altLang="en-US" sz="5800">
                <a:solidFill>
                  <a:schemeClr val="tx1"/>
                </a:solidFill>
                <a:latin typeface="Arial" pitchFamily="34" charset="0"/>
                <a:ea typeface="ＭＳ Ｐゴシック" pitchFamily="-84" charset="-128"/>
                <a:sym typeface="Times" pitchFamily="-84" charset="0"/>
              </a:rPr>
              <a:t>”</a:t>
            </a:r>
            <a:endParaRPr lang="en-US" altLang="ja-JP" sz="5800">
              <a:solidFill>
                <a:schemeClr val="tx1"/>
              </a:solidFill>
              <a:latin typeface="Times" pitchFamily="-84" charset="0"/>
              <a:ea typeface="ＭＳ Ｐゴシック" pitchFamily="-84" charset="-128"/>
              <a:sym typeface="Times" pitchFamily="-84" charset="0"/>
            </a:endParaRPr>
          </a:p>
          <a:p>
            <a:pPr algn="l" eaLnBrk="1" hangingPunct="1">
              <a:spcBef>
                <a:spcPts val="1200"/>
              </a:spcBef>
            </a:pPr>
            <a:r>
              <a:rPr lang="en-US" altLang="en-US" sz="3000">
                <a:solidFill>
                  <a:srgbClr val="0C000D"/>
                </a:solidFill>
                <a:latin typeface="Times" pitchFamily="-84" charset="0"/>
                <a:ea typeface="ＭＳ Ｐゴシック" pitchFamily="-84" charset="-128"/>
                <a:sym typeface="Times" pitchFamily="-84" charset="0"/>
              </a:rPr>
              <a:t>Dave Harvey </a:t>
            </a:r>
            <a:r>
              <a:rPr lang="en-US" altLang="en-US" sz="3000">
                <a:solidFill>
                  <a:schemeClr val="tx1"/>
                </a:solidFill>
                <a:latin typeface="Times" pitchFamily="-84" charset="0"/>
                <a:ea typeface="ＭＳ Ｐゴシック" pitchFamily="-84" charset="-128"/>
                <a:sym typeface="Times" pitchFamily="-84" charset="0"/>
              </a:rPr>
              <a:t>Missiology</a:t>
            </a:r>
            <a:r>
              <a:rPr lang="en-US" altLang="en-US" sz="3000" b="1">
                <a:solidFill>
                  <a:schemeClr val="tx1"/>
                </a:solidFill>
                <a:latin typeface="Times" pitchFamily="-84" charset="0"/>
                <a:ea typeface="ＭＳ Ｐゴシック" pitchFamily="-84" charset="-128"/>
                <a:sym typeface="Times" pitchFamily="-84" charset="0"/>
              </a:rPr>
              <a:t>:</a:t>
            </a:r>
            <a:r>
              <a:rPr lang="en-US" altLang="en-US" sz="3000">
                <a:solidFill>
                  <a:schemeClr val="tx1"/>
                </a:solidFill>
                <a:latin typeface="Times" pitchFamily="-84" charset="0"/>
                <a:ea typeface="ＭＳ Ｐゴシック" pitchFamily="-84" charset="-128"/>
                <a:sym typeface="Times" pitchFamily="-84" charset="0"/>
              </a:rPr>
              <a:t> </a:t>
            </a:r>
            <a:r>
              <a:rPr lang="en-US" altLang="en-US" sz="3000">
                <a:solidFill>
                  <a:srgbClr val="0C000D"/>
                </a:solidFill>
                <a:latin typeface="Times" pitchFamily="-84" charset="0"/>
                <a:ea typeface="ＭＳ Ｐゴシック" pitchFamily="-84" charset="-128"/>
                <a:sym typeface="Times" pitchFamily="-84" charset="0"/>
              </a:rPr>
              <a:t>Entering the Field of the Lord</a:t>
            </a:r>
            <a:endParaRPr lang="en-US" altLang="en-US" sz="1200">
              <a:solidFill>
                <a:srgbClr val="0C000D"/>
              </a:solidFill>
              <a:latin typeface="Times" pitchFamily="-84" charset="0"/>
              <a:ea typeface="ＭＳ Ｐゴシック" pitchFamily="-84" charset="-128"/>
              <a:sym typeface="Times" pitchFamily="-84" charset="0"/>
            </a:endParaRPr>
          </a:p>
          <a:p>
            <a:pPr algn="l" eaLnBrk="1" hangingPunct="1"/>
            <a:endParaRPr lang="en-US" altLang="en-US" sz="3200">
              <a:solidFill>
                <a:srgbClr val="0C000D"/>
              </a:solidFill>
              <a:latin typeface="Times" pitchFamily="-84" charset="0"/>
              <a:ea typeface="ＭＳ Ｐゴシック" pitchFamily="-84" charset="-128"/>
              <a:sym typeface="Times" pitchFamily="-84" charset="0"/>
            </a:endParaRPr>
          </a:p>
        </p:txBody>
      </p:sp>
      <p:sp>
        <p:nvSpPr>
          <p:cNvPr id="23554" name="Rectangle 2"/>
          <p:cNvSpPr>
            <a:spLocks/>
          </p:cNvSpPr>
          <p:nvPr/>
        </p:nvSpPr>
        <p:spPr bwMode="auto">
          <a:xfrm>
            <a:off x="990600" y="8001000"/>
            <a:ext cx="229997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600"/>
              </a:spcBef>
            </a:pPr>
            <a:r>
              <a:rPr lang="ja-JP" altLang="en-US" sz="5200">
                <a:solidFill>
                  <a:schemeClr val="tx1"/>
                </a:solidFill>
                <a:latin typeface="Arial" pitchFamily="34" charset="0"/>
                <a:ea typeface="ＭＳ Ｐゴシック" pitchFamily="-84" charset="-128"/>
              </a:rPr>
              <a:t>“</a:t>
            </a:r>
            <a:r>
              <a:rPr lang="en-US" altLang="ja-JP" sz="5200">
                <a:solidFill>
                  <a:schemeClr val="tx1"/>
                </a:solidFill>
                <a:ea typeface="ＭＳ Ｐゴシック" pitchFamily="-84" charset="-128"/>
              </a:rPr>
              <a:t>And Jesus came and spake unto them, saying, All power is given unto me in heaven and in earth. </a:t>
            </a:r>
            <a:r>
              <a:rPr lang="en-US" altLang="ja-JP" sz="6700">
                <a:solidFill>
                  <a:schemeClr val="tx1"/>
                </a:solidFill>
                <a:ea typeface="ＭＳ Ｐゴシック" pitchFamily="-84" charset="-128"/>
              </a:rPr>
              <a:t>Go</a:t>
            </a:r>
            <a:r>
              <a:rPr lang="en-US" altLang="ja-JP" sz="5200">
                <a:solidFill>
                  <a:schemeClr val="tx1"/>
                </a:solidFill>
                <a:ea typeface="ＭＳ Ｐゴシック" pitchFamily="-84" charset="-128"/>
              </a:rPr>
              <a:t> ye therefore, and teach all nations, baptizing them in the name of the Father, and of the Son, and of the Holy Ghost: Teaching them to observe all things whatsoever I have commanded you: and, </a:t>
            </a:r>
            <a:r>
              <a:rPr lang="en-US" altLang="ja-JP" sz="7200" u="sng">
                <a:solidFill>
                  <a:schemeClr val="tx1"/>
                </a:solidFill>
                <a:ea typeface="ＭＳ Ｐゴシック" pitchFamily="-84" charset="-128"/>
              </a:rPr>
              <a:t>lo</a:t>
            </a:r>
            <a:r>
              <a:rPr lang="en-US" altLang="ja-JP" sz="5200" u="sng">
                <a:solidFill>
                  <a:schemeClr val="tx1"/>
                </a:solidFill>
                <a:ea typeface="ＭＳ Ｐゴシック" pitchFamily="-84" charset="-128"/>
              </a:rPr>
              <a:t>, I am with you always</a:t>
            </a:r>
            <a:r>
              <a:rPr lang="en-US" altLang="ja-JP" sz="5200">
                <a:solidFill>
                  <a:schemeClr val="tx1"/>
                </a:solidFill>
                <a:ea typeface="ＭＳ Ｐゴシック" pitchFamily="-84" charset="-128"/>
              </a:rPr>
              <a:t>, even unto the end of the world. Amen.</a:t>
            </a:r>
            <a:r>
              <a:rPr lang="ja-JP" altLang="en-US" sz="5200">
                <a:solidFill>
                  <a:schemeClr val="tx1"/>
                </a:solidFill>
                <a:latin typeface="Arial" pitchFamily="34" charset="0"/>
                <a:ea typeface="ＭＳ Ｐゴシック" pitchFamily="-84" charset="-128"/>
              </a:rPr>
              <a:t>”</a:t>
            </a:r>
            <a:r>
              <a:rPr lang="en-US" altLang="ja-JP" sz="5200">
                <a:solidFill>
                  <a:schemeClr val="tx1"/>
                </a:solidFill>
                <a:ea typeface="ＭＳ Ｐゴシック" pitchFamily="-84" charset="-128"/>
              </a:rPr>
              <a:t> (Matthew 28:18-20)</a:t>
            </a:r>
            <a:endParaRPr lang="en-US" altLang="en-US" sz="5200">
              <a:solidFill>
                <a:schemeClr val="tx1"/>
              </a:solidFill>
              <a:ea typeface="ＭＳ Ｐゴシック" pitchFamily="-84" charset="-128"/>
            </a:endParaRPr>
          </a:p>
        </p:txBody>
      </p:sp>
      <p:sp>
        <p:nvSpPr>
          <p:cNvPr id="24579" name="Rectangle 3"/>
          <p:cNvSpPr>
            <a:spLocks/>
          </p:cNvSpPr>
          <p:nvPr/>
        </p:nvSpPr>
        <p:spPr bwMode="auto">
          <a:xfrm>
            <a:off x="8966200" y="762000"/>
            <a:ext cx="47212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NO GO NO LO</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1000"/>
                                        <p:tgtEl>
                                          <p:spTgt spid="23553"/>
                                        </p:tgtEl>
                                      </p:cBhvr>
                                    </p:animEffect>
                                    <p:anim calcmode="lin" valueType="num">
                                      <p:cBhvr>
                                        <p:cTn id="8" dur="1000" fill="hold"/>
                                        <p:tgtEl>
                                          <p:spTgt spid="23553"/>
                                        </p:tgtEl>
                                        <p:attrNameLst>
                                          <p:attrName>ppt_x</p:attrName>
                                        </p:attrNameLst>
                                      </p:cBhvr>
                                      <p:tavLst>
                                        <p:tav tm="0">
                                          <p:val>
                                            <p:strVal val="#ppt_x"/>
                                          </p:val>
                                        </p:tav>
                                        <p:tav tm="100000">
                                          <p:val>
                                            <p:strVal val="#ppt_x"/>
                                          </p:val>
                                        </p:tav>
                                      </p:tavLst>
                                    </p:anim>
                                    <p:anim calcmode="lin" valueType="num">
                                      <p:cBhvr>
                                        <p:cTn id="9" dur="900" decel="100000" fill="hold"/>
                                        <p:tgtEl>
                                          <p:spTgt spid="2355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55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1000"/>
                                        <p:tgtEl>
                                          <p:spTgt spid="23554"/>
                                        </p:tgtEl>
                                      </p:cBhvr>
                                    </p:animEffect>
                                    <p:anim calcmode="lin" valueType="num">
                                      <p:cBhvr>
                                        <p:cTn id="16" dur="1000" fill="hold"/>
                                        <p:tgtEl>
                                          <p:spTgt spid="23554"/>
                                        </p:tgtEl>
                                        <p:attrNameLst>
                                          <p:attrName>ppt_x</p:attrName>
                                        </p:attrNameLst>
                                      </p:cBhvr>
                                      <p:tavLst>
                                        <p:tav tm="0">
                                          <p:val>
                                            <p:strVal val="#ppt_x"/>
                                          </p:val>
                                        </p:tav>
                                        <p:tav tm="100000">
                                          <p:val>
                                            <p:strVal val="#ppt_x"/>
                                          </p:val>
                                        </p:tav>
                                      </p:tavLst>
                                    </p:anim>
                                    <p:anim calcmode="lin" valueType="num">
                                      <p:cBhvr>
                                        <p:cTn id="17" dur="900" decel="100000" fill="hold"/>
                                        <p:tgtEl>
                                          <p:spTgt spid="2355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35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autoUpdateAnimBg="0"/>
      <p:bldP spid="2355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p:cNvSpPr>
          <p:nvPr/>
        </p:nvSpPr>
        <p:spPr bwMode="auto">
          <a:xfrm>
            <a:off x="673100" y="1625600"/>
            <a:ext cx="21996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3900">
                <a:solidFill>
                  <a:schemeClr val="tx1"/>
                </a:solidFill>
                <a:latin typeface="Times" pitchFamily="-84" charset="0"/>
                <a:ea typeface="ＭＳ Ｐゴシック" pitchFamily="-84" charset="-128"/>
                <a:sym typeface="Times" pitchFamily="-84" charset="0"/>
              </a:rPr>
              <a:t>When Christ said, </a:t>
            </a:r>
            <a:r>
              <a:rPr lang="ja-JP" altLang="en-US" sz="3900">
                <a:solidFill>
                  <a:schemeClr val="tx1"/>
                </a:solidFill>
                <a:latin typeface="Arial" pitchFamily="34" charset="0"/>
                <a:ea typeface="ＭＳ Ｐゴシック" pitchFamily="-84" charset="-128"/>
                <a:sym typeface="Times" pitchFamily="-84" charset="0"/>
              </a:rPr>
              <a:t>“</a:t>
            </a:r>
            <a:r>
              <a:rPr lang="en-US" altLang="ja-JP" sz="3900">
                <a:solidFill>
                  <a:schemeClr val="tx1"/>
                </a:solidFill>
                <a:latin typeface="Times" pitchFamily="-84" charset="0"/>
                <a:ea typeface="ＭＳ Ｐゴシック" pitchFamily="-84" charset="-128"/>
                <a:sym typeface="Times" pitchFamily="-84" charset="0"/>
              </a:rPr>
              <a:t>I will build my church</a:t>
            </a:r>
            <a:r>
              <a:rPr lang="ja-JP" altLang="en-US" sz="3900">
                <a:solidFill>
                  <a:schemeClr val="tx1"/>
                </a:solidFill>
                <a:latin typeface="Arial" pitchFamily="34" charset="0"/>
                <a:ea typeface="ＭＳ Ｐゴシック" pitchFamily="-84" charset="-128"/>
                <a:sym typeface="Times" pitchFamily="-84" charset="0"/>
              </a:rPr>
              <a:t>”</a:t>
            </a:r>
            <a:r>
              <a:rPr lang="en-US" altLang="ja-JP" sz="3900">
                <a:solidFill>
                  <a:schemeClr val="tx1"/>
                </a:solidFill>
                <a:latin typeface="Times" pitchFamily="-84" charset="0"/>
                <a:ea typeface="ＭＳ Ｐゴシック" pitchFamily="-84" charset="-128"/>
                <a:sym typeface="Times" pitchFamily="-84" charset="0"/>
              </a:rPr>
              <a:t> (Mt 16:18), he wasn</a:t>
            </a:r>
            <a:r>
              <a:rPr lang="ja-JP" altLang="en-US" sz="3900">
                <a:solidFill>
                  <a:schemeClr val="tx1"/>
                </a:solidFill>
                <a:latin typeface="Arial" pitchFamily="34" charset="0"/>
                <a:ea typeface="ＭＳ Ｐゴシック" pitchFamily="-84" charset="-128"/>
                <a:sym typeface="Times" pitchFamily="-84" charset="0"/>
              </a:rPr>
              <a:t>’</a:t>
            </a:r>
            <a:r>
              <a:rPr lang="en-US" altLang="ja-JP" sz="3900">
                <a:solidFill>
                  <a:schemeClr val="tx1"/>
                </a:solidFill>
                <a:latin typeface="Times" pitchFamily="-84" charset="0"/>
                <a:ea typeface="ＭＳ Ｐゴシック" pitchFamily="-84" charset="-128"/>
                <a:sym typeface="Times" pitchFamily="-84" charset="0"/>
              </a:rPr>
              <a:t>t planting a permanent ego-boost in the pages of Scripture so we could all feel good about our churches. It was a grand mission declaration! Missiologist Aubrey Malphurs (DTS)writes:</a:t>
            </a:r>
          </a:p>
          <a:p>
            <a:pPr eaLnBrk="1" hangingPunct="1">
              <a:spcBef>
                <a:spcPts val="1200"/>
              </a:spcBef>
            </a:pPr>
            <a:endParaRPr lang="en-US" altLang="en-US" sz="3900">
              <a:solidFill>
                <a:schemeClr val="tx1"/>
              </a:solidFill>
              <a:latin typeface="Times" pitchFamily="-84" charset="0"/>
              <a:ea typeface="ＭＳ Ｐゴシック" pitchFamily="-84" charset="-128"/>
              <a:sym typeface="Times" pitchFamily="-84" charset="0"/>
            </a:endParaRPr>
          </a:p>
        </p:txBody>
      </p:sp>
      <p:sp>
        <p:nvSpPr>
          <p:cNvPr id="24578" name="Rectangle 2"/>
          <p:cNvSpPr>
            <a:spLocks/>
          </p:cNvSpPr>
          <p:nvPr/>
        </p:nvSpPr>
        <p:spPr bwMode="auto">
          <a:xfrm>
            <a:off x="736600" y="7861300"/>
            <a:ext cx="225425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4000">
                <a:solidFill>
                  <a:schemeClr val="tx1"/>
                </a:solidFill>
                <a:latin typeface="Times" pitchFamily="-84" charset="0"/>
                <a:ea typeface="ＭＳ Ｐゴシック" pitchFamily="-84" charset="-128"/>
                <a:sym typeface="Times" pitchFamily="-84" charset="0"/>
              </a:rPr>
              <a:t>Armed with the good news, we are commanded to follow the New Testament pattern of penetrating new regions to communicate God</a:t>
            </a:r>
            <a:r>
              <a:rPr lang="ja-JP" altLang="en-US" sz="4000">
                <a:solidFill>
                  <a:schemeClr val="tx1"/>
                </a:solidFill>
                <a:latin typeface="Arial" pitchFamily="34" charset="0"/>
                <a:ea typeface="ＭＳ Ｐゴシック" pitchFamily="-84" charset="-128"/>
                <a:sym typeface="Times" pitchFamily="-84" charset="0"/>
              </a:rPr>
              <a:t>’</a:t>
            </a:r>
            <a:r>
              <a:rPr lang="en-US" altLang="ja-JP" sz="4000">
                <a:solidFill>
                  <a:schemeClr val="tx1"/>
                </a:solidFill>
                <a:latin typeface="Times" pitchFamily="-84" charset="0"/>
                <a:ea typeface="ＭＳ Ｐゴシック" pitchFamily="-84" charset="-128"/>
                <a:sym typeface="Times" pitchFamily="-84" charset="0"/>
              </a:rPr>
              <a:t>s Word </a:t>
            </a:r>
            <a:r>
              <a:rPr lang="en-US" altLang="ja-JP" sz="4000" i="1" u="sng">
                <a:solidFill>
                  <a:schemeClr val="tx1"/>
                </a:solidFill>
                <a:latin typeface="Times" pitchFamily="-84" charset="0"/>
                <a:ea typeface="ＭＳ Ｐゴシック" pitchFamily="-84" charset="-128"/>
                <a:sym typeface="Times" pitchFamily="-84" charset="0"/>
              </a:rPr>
              <a:t>and </a:t>
            </a:r>
            <a:r>
              <a:rPr lang="en-US" altLang="ja-JP" sz="4000" u="sng">
                <a:solidFill>
                  <a:schemeClr val="tx1"/>
                </a:solidFill>
                <a:latin typeface="Times" pitchFamily="-84" charset="0"/>
                <a:ea typeface="ＭＳ Ｐゴシック" pitchFamily="-84" charset="-128"/>
                <a:sym typeface="Times" pitchFamily="-84" charset="0"/>
              </a:rPr>
              <a:t>create God</a:t>
            </a:r>
            <a:r>
              <a:rPr lang="ja-JP" altLang="en-US" sz="4000" u="sng">
                <a:solidFill>
                  <a:schemeClr val="tx1"/>
                </a:solidFill>
                <a:latin typeface="Arial" pitchFamily="34" charset="0"/>
                <a:ea typeface="ＭＳ Ｐゴシック" pitchFamily="-84" charset="-128"/>
                <a:sym typeface="Times" pitchFamily="-84" charset="0"/>
              </a:rPr>
              <a:t>’</a:t>
            </a:r>
            <a:r>
              <a:rPr lang="en-US" altLang="ja-JP" sz="4000" u="sng">
                <a:solidFill>
                  <a:schemeClr val="tx1"/>
                </a:solidFill>
                <a:latin typeface="Times" pitchFamily="-84" charset="0"/>
                <a:ea typeface="ＭＳ Ｐゴシック" pitchFamily="-84" charset="-128"/>
                <a:sym typeface="Times" pitchFamily="-84" charset="0"/>
              </a:rPr>
              <a:t>s community</a:t>
            </a:r>
            <a:r>
              <a:rPr lang="en-US" altLang="ja-JP" sz="4000">
                <a:solidFill>
                  <a:schemeClr val="tx1"/>
                </a:solidFill>
                <a:latin typeface="Times" pitchFamily="-84" charset="0"/>
                <a:ea typeface="ＭＳ Ｐゴシック" pitchFamily="-84" charset="-128"/>
                <a:sym typeface="Times" pitchFamily="-84" charset="0"/>
              </a:rPr>
              <a:t>. In contrast to traditional missionary enterprises, which often center primarily upon proclamation, church planting establishes a mission base for the three-fold purpose of </a:t>
            </a:r>
            <a:r>
              <a:rPr lang="en-US" altLang="ja-JP" sz="4000" i="1">
                <a:solidFill>
                  <a:schemeClr val="tx1"/>
                </a:solidFill>
                <a:latin typeface="Times" pitchFamily="-84" charset="0"/>
                <a:ea typeface="ＭＳ Ｐゴシック" pitchFamily="-84" charset="-128"/>
                <a:sym typeface="Times" pitchFamily="-84" charset="0"/>
              </a:rPr>
              <a:t>proclamation </a:t>
            </a:r>
            <a:r>
              <a:rPr lang="en-US" altLang="ja-JP" sz="4000">
                <a:solidFill>
                  <a:schemeClr val="tx1"/>
                </a:solidFill>
                <a:latin typeface="Times" pitchFamily="-84" charset="0"/>
                <a:ea typeface="ＭＳ Ｐゴシック" pitchFamily="-84" charset="-128"/>
                <a:sym typeface="Times" pitchFamily="-84" charset="0"/>
              </a:rPr>
              <a:t>(going and baptizing), </a:t>
            </a:r>
            <a:r>
              <a:rPr lang="en-US" altLang="ja-JP" sz="4000" i="1">
                <a:solidFill>
                  <a:schemeClr val="tx1"/>
                </a:solidFill>
                <a:latin typeface="Times" pitchFamily="-84" charset="0"/>
                <a:ea typeface="ＭＳ Ｐゴシック" pitchFamily="-84" charset="-128"/>
                <a:sym typeface="Times" pitchFamily="-84" charset="0"/>
              </a:rPr>
              <a:t>integration </a:t>
            </a:r>
            <a:r>
              <a:rPr lang="en-US" altLang="ja-JP" sz="4000">
                <a:solidFill>
                  <a:schemeClr val="tx1"/>
                </a:solidFill>
                <a:latin typeface="Times" pitchFamily="-84" charset="0"/>
                <a:ea typeface="ＭＳ Ｐゴシック" pitchFamily="-84" charset="-128"/>
                <a:sym typeface="Times" pitchFamily="-84" charset="0"/>
              </a:rPr>
              <a:t>(making disciples/teaching), and </a:t>
            </a:r>
            <a:r>
              <a:rPr lang="en-US" altLang="ja-JP" sz="4000" i="1">
                <a:solidFill>
                  <a:schemeClr val="tx1"/>
                </a:solidFill>
                <a:latin typeface="Times" pitchFamily="-84" charset="0"/>
                <a:ea typeface="ＭＳ Ｐゴシック" pitchFamily="-84" charset="-128"/>
                <a:sym typeface="Times" pitchFamily="-84" charset="0"/>
              </a:rPr>
              <a:t>expansion </a:t>
            </a:r>
            <a:r>
              <a:rPr lang="en-US" altLang="ja-JP" sz="4000">
                <a:solidFill>
                  <a:schemeClr val="tx1"/>
                </a:solidFill>
                <a:latin typeface="Times" pitchFamily="-84" charset="0"/>
                <a:ea typeface="ＭＳ Ｐゴシック" pitchFamily="-84" charset="-128"/>
                <a:sym typeface="Times" pitchFamily="-84" charset="0"/>
              </a:rPr>
              <a:t>(reproducing proclamation and integration in the new geographic area).</a:t>
            </a:r>
          </a:p>
          <a:p>
            <a:pPr algn="l" eaLnBrk="1" hangingPunct="1">
              <a:spcBef>
                <a:spcPts val="1200"/>
              </a:spcBef>
            </a:pPr>
            <a:r>
              <a:rPr lang="en-US" altLang="en-US" sz="4000">
                <a:solidFill>
                  <a:schemeClr val="tx1"/>
                </a:solidFill>
                <a:latin typeface="Times" pitchFamily="-84" charset="0"/>
                <a:ea typeface="ＭＳ Ｐゴシック" pitchFamily="-84" charset="-128"/>
                <a:sym typeface="Times" pitchFamily="-84" charset="0"/>
              </a:rPr>
              <a:t/>
            </a:r>
            <a:br>
              <a:rPr lang="en-US" altLang="en-US" sz="4000">
                <a:solidFill>
                  <a:schemeClr val="tx1"/>
                </a:solidFill>
                <a:latin typeface="Times" pitchFamily="-84" charset="0"/>
                <a:ea typeface="ＭＳ Ｐゴシック" pitchFamily="-84" charset="-128"/>
                <a:sym typeface="Times" pitchFamily="-84" charset="0"/>
              </a:rPr>
            </a:br>
            <a:endParaRPr lang="en-US" altLang="en-US" sz="4000">
              <a:solidFill>
                <a:schemeClr val="tx1"/>
              </a:solidFill>
              <a:latin typeface="Times" pitchFamily="-84" charset="0"/>
              <a:ea typeface="ＭＳ Ｐゴシック" pitchFamily="-84" charset="-128"/>
              <a:sym typeface="Times" pitchFamily="-84" charset="0"/>
            </a:endParaRPr>
          </a:p>
        </p:txBody>
      </p:sp>
      <p:sp>
        <p:nvSpPr>
          <p:cNvPr id="24579" name="Rectangle 3"/>
          <p:cNvSpPr>
            <a:spLocks/>
          </p:cNvSpPr>
          <p:nvPr/>
        </p:nvSpPr>
        <p:spPr bwMode="auto">
          <a:xfrm>
            <a:off x="558800" y="4171950"/>
            <a:ext cx="225425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3900">
                <a:solidFill>
                  <a:schemeClr val="tx1"/>
                </a:solidFill>
                <a:latin typeface="Times" pitchFamily="-84" charset="0"/>
                <a:ea typeface="ＭＳ Ｐゴシック" pitchFamily="-84" charset="-128"/>
                <a:sym typeface="Times" pitchFamily="-84" charset="0"/>
              </a:rPr>
              <a:t>A careful reading of Acts reveals that the early church implemented the Great Commission mandate primarily by planting churches. A study of the missionary journeys recorded in Acts reveals that they, </a:t>
            </a:r>
            <a:r>
              <a:rPr lang="en-US" altLang="en-US" sz="3900" u="sng">
                <a:solidFill>
                  <a:schemeClr val="tx1"/>
                </a:solidFill>
                <a:latin typeface="Times" pitchFamily="-84" charset="0"/>
                <a:ea typeface="ＭＳ Ｐゴシック" pitchFamily="-84" charset="-128"/>
                <a:sym typeface="Times" pitchFamily="-84" charset="0"/>
              </a:rPr>
              <a:t>in fact, were church-planting forays</a:t>
            </a:r>
            <a:r>
              <a:rPr lang="en-US" altLang="en-US" sz="3900">
                <a:solidFill>
                  <a:schemeClr val="tx1"/>
                </a:solidFill>
                <a:latin typeface="Times" pitchFamily="-84" charset="0"/>
                <a:ea typeface="ＭＳ Ｐゴシック" pitchFamily="-84" charset="-128"/>
                <a:sym typeface="Times" pitchFamily="-84" charset="0"/>
              </a:rPr>
              <a:t> into what was predominantly a pagan culture. As a result of these trips, Paul and others planted high- impact churches in key cities such as Derbe, Lystra, Iconium, Antioch, Philippi, Thessalonica, Berea, Corinth, and Ephesus.</a:t>
            </a:r>
          </a:p>
          <a:p>
            <a:pPr eaLnBrk="1" hangingPunct="1">
              <a:spcBef>
                <a:spcPts val="1200"/>
              </a:spcBef>
            </a:pPr>
            <a:endParaRPr lang="en-US" altLang="en-US">
              <a:solidFill>
                <a:schemeClr val="tx1"/>
              </a:solidFill>
              <a:ea typeface="ＭＳ Ｐゴシック" pitchFamily="-84" charset="-128"/>
            </a:endParaRPr>
          </a:p>
        </p:txBody>
      </p:sp>
      <p:sp>
        <p:nvSpPr>
          <p:cNvPr id="24580" name="Rectangle 4"/>
          <p:cNvSpPr>
            <a:spLocks/>
          </p:cNvSpPr>
          <p:nvPr/>
        </p:nvSpPr>
        <p:spPr bwMode="auto">
          <a:xfrm>
            <a:off x="736600" y="11544300"/>
            <a:ext cx="225425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4000">
                <a:solidFill>
                  <a:schemeClr val="tx1"/>
                </a:solidFill>
                <a:latin typeface="Times" pitchFamily="-84" charset="0"/>
                <a:ea typeface="ＭＳ Ｐゴシック" pitchFamily="-84" charset="-128"/>
                <a:sym typeface="Times" pitchFamily="-84" charset="0"/>
              </a:rPr>
              <a:t>The message proclaimed is the </a:t>
            </a:r>
            <a:r>
              <a:rPr lang="en-US" altLang="en-US" sz="4000" u="sng">
                <a:solidFill>
                  <a:schemeClr val="tx1"/>
                </a:solidFill>
                <a:latin typeface="Times" pitchFamily="-84" charset="0"/>
                <a:ea typeface="ＭＳ Ｐゴシック" pitchFamily="-84" charset="-128"/>
                <a:sym typeface="Times" pitchFamily="-84" charset="0"/>
              </a:rPr>
              <a:t>gospel</a:t>
            </a:r>
            <a:r>
              <a:rPr lang="en-US" altLang="en-US" sz="4000">
                <a:solidFill>
                  <a:schemeClr val="tx1"/>
                </a:solidFill>
                <a:latin typeface="Times" pitchFamily="-84" charset="0"/>
                <a:ea typeface="ＭＳ Ｐゴシック" pitchFamily="-84" charset="-128"/>
                <a:sym typeface="Times" pitchFamily="-84" charset="0"/>
              </a:rPr>
              <a:t>, the context for integration is the </a:t>
            </a:r>
            <a:r>
              <a:rPr lang="en-US" altLang="en-US" sz="4000" u="sng">
                <a:solidFill>
                  <a:schemeClr val="tx1"/>
                </a:solidFill>
                <a:latin typeface="Times" pitchFamily="-84" charset="0"/>
                <a:ea typeface="ＭＳ Ｐゴシック" pitchFamily="-84" charset="-128"/>
                <a:sym typeface="Times" pitchFamily="-84" charset="0"/>
              </a:rPr>
              <a:t>church</a:t>
            </a:r>
            <a:r>
              <a:rPr lang="en-US" altLang="en-US" sz="4000">
                <a:solidFill>
                  <a:schemeClr val="tx1"/>
                </a:solidFill>
                <a:latin typeface="Times" pitchFamily="-84" charset="0"/>
                <a:ea typeface="ＭＳ Ｐゴシック" pitchFamily="-84" charset="-128"/>
                <a:sym typeface="Times" pitchFamily="-84" charset="0"/>
              </a:rPr>
              <a:t>, and mobilizing a </a:t>
            </a:r>
            <a:r>
              <a:rPr lang="ja-JP" altLang="en-US" sz="4000">
                <a:solidFill>
                  <a:schemeClr val="tx1"/>
                </a:solidFill>
                <a:latin typeface="Arial" pitchFamily="34" charset="0"/>
                <a:ea typeface="ＭＳ Ｐゴシック" pitchFamily="-84" charset="-128"/>
                <a:sym typeface="Times" pitchFamily="-84" charset="0"/>
              </a:rPr>
              <a:t>“</a:t>
            </a:r>
            <a:r>
              <a:rPr lang="en-US" altLang="ja-JP" sz="4000">
                <a:solidFill>
                  <a:schemeClr val="tx1"/>
                </a:solidFill>
                <a:latin typeface="Times" pitchFamily="-84" charset="0"/>
                <a:ea typeface="ＭＳ Ｐゴシック" pitchFamily="-84" charset="-128"/>
                <a:sym typeface="Times" pitchFamily="-84" charset="0"/>
              </a:rPr>
              <a:t>gospelized</a:t>
            </a:r>
            <a:r>
              <a:rPr lang="ja-JP" altLang="en-US" sz="4000">
                <a:solidFill>
                  <a:schemeClr val="tx1"/>
                </a:solidFill>
                <a:latin typeface="Arial" pitchFamily="34" charset="0"/>
                <a:ea typeface="ＭＳ Ｐゴシック" pitchFamily="-84" charset="-128"/>
                <a:sym typeface="Times" pitchFamily="-84" charset="0"/>
              </a:rPr>
              <a:t>”</a:t>
            </a:r>
            <a:r>
              <a:rPr lang="en-US" altLang="ja-JP" sz="4000">
                <a:solidFill>
                  <a:schemeClr val="tx1"/>
                </a:solidFill>
                <a:latin typeface="Times" pitchFamily="-84" charset="0"/>
                <a:ea typeface="ＭＳ Ｐゴシック" pitchFamily="-84" charset="-128"/>
                <a:sym typeface="Times" pitchFamily="-84" charset="0"/>
              </a:rPr>
              <a:t> church produces </a:t>
            </a:r>
            <a:r>
              <a:rPr lang="en-US" altLang="ja-JP" sz="4000" u="sng">
                <a:solidFill>
                  <a:schemeClr val="tx1"/>
                </a:solidFill>
                <a:latin typeface="Times" pitchFamily="-84" charset="0"/>
                <a:ea typeface="ＭＳ Ｐゴシック" pitchFamily="-84" charset="-128"/>
                <a:sym typeface="Times" pitchFamily="-84" charset="0"/>
              </a:rPr>
              <a:t>expansion</a:t>
            </a:r>
            <a:r>
              <a:rPr lang="en-US" altLang="ja-JP" sz="4000">
                <a:solidFill>
                  <a:schemeClr val="tx1"/>
                </a:solidFill>
                <a:latin typeface="Times" pitchFamily="-84" charset="0"/>
                <a:ea typeface="ＭＳ Ｐゴシック" pitchFamily="-84" charset="-128"/>
                <a:sym typeface="Times" pitchFamily="-84" charset="0"/>
              </a:rPr>
              <a:t>: local churches reproduce themselves.</a:t>
            </a:r>
            <a:endParaRPr lang="en-US" altLang="en-US" sz="4000">
              <a:solidFill>
                <a:schemeClr val="tx1"/>
              </a:solidFill>
              <a:latin typeface="Times" pitchFamily="-84" charset="0"/>
              <a:ea typeface="ＭＳ Ｐゴシック" pitchFamily="-84" charset="-128"/>
              <a:sym typeface="Times" pitchFamily="-84" charset="0"/>
            </a:endParaRPr>
          </a:p>
        </p:txBody>
      </p:sp>
      <p:sp>
        <p:nvSpPr>
          <p:cNvPr id="25605" name="Rectangle 5"/>
          <p:cNvSpPr>
            <a:spLocks/>
          </p:cNvSpPr>
          <p:nvPr/>
        </p:nvSpPr>
        <p:spPr bwMode="auto">
          <a:xfrm>
            <a:off x="4935538" y="469900"/>
            <a:ext cx="131651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rgbClr val="050504"/>
                </a:solidFill>
                <a:ea typeface="ＭＳ Ｐゴシック" pitchFamily="-84" charset="-128"/>
              </a:rPr>
              <a:t>Conservative Evangelicals are starting to say it....</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577"/>
                                        </p:tgtEl>
                                        <p:attrNameLst>
                                          <p:attrName>style.visibility</p:attrName>
                                        </p:attrNameLst>
                                      </p:cBhvr>
                                      <p:to>
                                        <p:strVal val="visible"/>
                                      </p:to>
                                    </p:set>
                                    <p:animEffect transition="in" filter="fade">
                                      <p:cBhvr>
                                        <p:cTn id="7" dur="1000"/>
                                        <p:tgtEl>
                                          <p:spTgt spid="24577"/>
                                        </p:tgtEl>
                                      </p:cBhvr>
                                    </p:animEffect>
                                    <p:anim calcmode="lin" valueType="num">
                                      <p:cBhvr>
                                        <p:cTn id="8" dur="1000" fill="hold"/>
                                        <p:tgtEl>
                                          <p:spTgt spid="24577"/>
                                        </p:tgtEl>
                                        <p:attrNameLst>
                                          <p:attrName>ppt_x</p:attrName>
                                        </p:attrNameLst>
                                      </p:cBhvr>
                                      <p:tavLst>
                                        <p:tav tm="0">
                                          <p:val>
                                            <p:strVal val="#ppt_x"/>
                                          </p:val>
                                        </p:tav>
                                        <p:tav tm="100000">
                                          <p:val>
                                            <p:strVal val="#ppt_x"/>
                                          </p:val>
                                        </p:tav>
                                      </p:tavLst>
                                    </p:anim>
                                    <p:anim calcmode="lin" valueType="num">
                                      <p:cBhvr>
                                        <p:cTn id="9" dur="900" decel="100000" fill="hold"/>
                                        <p:tgtEl>
                                          <p:spTgt spid="2457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57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4579"/>
                                        </p:tgtEl>
                                        <p:attrNameLst>
                                          <p:attrName>style.visibility</p:attrName>
                                        </p:attrNameLst>
                                      </p:cBhvr>
                                      <p:to>
                                        <p:strVal val="visible"/>
                                      </p:to>
                                    </p:set>
                                    <p:animEffect transition="in" filter="fade">
                                      <p:cBhvr>
                                        <p:cTn id="15" dur="1000"/>
                                        <p:tgtEl>
                                          <p:spTgt spid="24579"/>
                                        </p:tgtEl>
                                      </p:cBhvr>
                                    </p:animEffect>
                                    <p:anim calcmode="lin" valueType="num">
                                      <p:cBhvr>
                                        <p:cTn id="16" dur="1000" fill="hold"/>
                                        <p:tgtEl>
                                          <p:spTgt spid="24579"/>
                                        </p:tgtEl>
                                        <p:attrNameLst>
                                          <p:attrName>ppt_x</p:attrName>
                                        </p:attrNameLst>
                                      </p:cBhvr>
                                      <p:tavLst>
                                        <p:tav tm="0">
                                          <p:val>
                                            <p:strVal val="#ppt_x"/>
                                          </p:val>
                                        </p:tav>
                                        <p:tav tm="100000">
                                          <p:val>
                                            <p:strVal val="#ppt_x"/>
                                          </p:val>
                                        </p:tav>
                                      </p:tavLst>
                                    </p:anim>
                                    <p:anim calcmode="lin" valueType="num">
                                      <p:cBhvr>
                                        <p:cTn id="17" dur="900" decel="100000" fill="hold"/>
                                        <p:tgtEl>
                                          <p:spTgt spid="2457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4579"/>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4578"/>
                                        </p:tgtEl>
                                        <p:attrNameLst>
                                          <p:attrName>style.visibility</p:attrName>
                                        </p:attrNameLst>
                                      </p:cBhvr>
                                      <p:to>
                                        <p:strVal val="visible"/>
                                      </p:to>
                                    </p:set>
                                    <p:animEffect transition="in" filter="fade">
                                      <p:cBhvr>
                                        <p:cTn id="23" dur="1000"/>
                                        <p:tgtEl>
                                          <p:spTgt spid="24578"/>
                                        </p:tgtEl>
                                      </p:cBhvr>
                                    </p:animEffect>
                                    <p:anim calcmode="lin" valueType="num">
                                      <p:cBhvr>
                                        <p:cTn id="24" dur="1000" fill="hold"/>
                                        <p:tgtEl>
                                          <p:spTgt spid="24578"/>
                                        </p:tgtEl>
                                        <p:attrNameLst>
                                          <p:attrName>ppt_x</p:attrName>
                                        </p:attrNameLst>
                                      </p:cBhvr>
                                      <p:tavLst>
                                        <p:tav tm="0">
                                          <p:val>
                                            <p:strVal val="#ppt_x"/>
                                          </p:val>
                                        </p:tav>
                                        <p:tav tm="100000">
                                          <p:val>
                                            <p:strVal val="#ppt_x"/>
                                          </p:val>
                                        </p:tav>
                                      </p:tavLst>
                                    </p:anim>
                                    <p:anim calcmode="lin" valueType="num">
                                      <p:cBhvr>
                                        <p:cTn id="25" dur="900" decel="100000" fill="hold"/>
                                        <p:tgtEl>
                                          <p:spTgt spid="2457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4578"/>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4580"/>
                                        </p:tgtEl>
                                        <p:attrNameLst>
                                          <p:attrName>style.visibility</p:attrName>
                                        </p:attrNameLst>
                                      </p:cBhvr>
                                      <p:to>
                                        <p:strVal val="visible"/>
                                      </p:to>
                                    </p:set>
                                    <p:animEffect transition="in" filter="fade">
                                      <p:cBhvr>
                                        <p:cTn id="31" dur="1000"/>
                                        <p:tgtEl>
                                          <p:spTgt spid="24580"/>
                                        </p:tgtEl>
                                      </p:cBhvr>
                                    </p:animEffect>
                                    <p:anim calcmode="lin" valueType="num">
                                      <p:cBhvr>
                                        <p:cTn id="32" dur="1000" fill="hold"/>
                                        <p:tgtEl>
                                          <p:spTgt spid="24580"/>
                                        </p:tgtEl>
                                        <p:attrNameLst>
                                          <p:attrName>ppt_x</p:attrName>
                                        </p:attrNameLst>
                                      </p:cBhvr>
                                      <p:tavLst>
                                        <p:tav tm="0">
                                          <p:val>
                                            <p:strVal val="#ppt_x"/>
                                          </p:val>
                                        </p:tav>
                                        <p:tav tm="100000">
                                          <p:val>
                                            <p:strVal val="#ppt_x"/>
                                          </p:val>
                                        </p:tav>
                                      </p:tavLst>
                                    </p:anim>
                                    <p:anim calcmode="lin" valueType="num">
                                      <p:cBhvr>
                                        <p:cTn id="33" dur="900" decel="100000" fill="hold"/>
                                        <p:tgtEl>
                                          <p:spTgt spid="2458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458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autoUpdateAnimBg="0"/>
      <p:bldP spid="24578" grpId="0" autoUpdateAnimBg="0"/>
      <p:bldP spid="24579" grpId="0" autoUpdateAnimBg="0"/>
      <p:bldP spid="2458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p:cNvSpPr>
          <p:nvPr/>
        </p:nvSpPr>
        <p:spPr bwMode="auto">
          <a:xfrm>
            <a:off x="1497013" y="793750"/>
            <a:ext cx="213868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4100">
                <a:solidFill>
                  <a:srgbClr val="0C000D"/>
                </a:solidFill>
                <a:latin typeface="Times" pitchFamily="-84" charset="0"/>
                <a:ea typeface="ＭＳ Ｐゴシック" pitchFamily="-84" charset="-128"/>
                <a:sym typeface="Times" pitchFamily="-84" charset="0"/>
              </a:rPr>
              <a:t>Dave Harvey wrote, </a:t>
            </a:r>
            <a:r>
              <a:rPr lang="ja-JP" altLang="en-US" sz="4100">
                <a:solidFill>
                  <a:srgbClr val="0C000D"/>
                </a:solidFill>
                <a:latin typeface="Arial" pitchFamily="34" charset="0"/>
                <a:ea typeface="ＭＳ Ｐゴシック" pitchFamily="-84" charset="-128"/>
                <a:sym typeface="Times" pitchFamily="-84" charset="0"/>
              </a:rPr>
              <a:t>“</a:t>
            </a:r>
            <a:r>
              <a:rPr lang="en-US" altLang="ja-JP" sz="4100">
                <a:solidFill>
                  <a:schemeClr val="tx1"/>
                </a:solidFill>
                <a:latin typeface="Times" pitchFamily="-84" charset="0"/>
                <a:ea typeface="ＭＳ Ｐゴシック" pitchFamily="-84" charset="-128"/>
                <a:sym typeface="Times" pitchFamily="-84" charset="0"/>
              </a:rPr>
              <a:t>Sad to say, Christians in western culture, with its emphasis on individual vision and personal spirituality, often erase the Local Church factor from the equation:</a:t>
            </a:r>
            <a:r>
              <a:rPr lang="ja-JP" altLang="en-US" sz="4100">
                <a:solidFill>
                  <a:schemeClr val="tx1"/>
                </a:solidFill>
                <a:latin typeface="Arial" pitchFamily="34" charset="0"/>
                <a:ea typeface="ＭＳ Ｐゴシック" pitchFamily="-84" charset="-128"/>
                <a:sym typeface="Times" pitchFamily="-84" charset="0"/>
              </a:rPr>
              <a:t>”</a:t>
            </a:r>
            <a:endParaRPr lang="en-US" altLang="ja-JP" sz="4100">
              <a:solidFill>
                <a:schemeClr val="tx1"/>
              </a:solidFill>
              <a:latin typeface="Times" pitchFamily="-84" charset="0"/>
              <a:ea typeface="ＭＳ Ｐゴシック" pitchFamily="-84" charset="-128"/>
              <a:sym typeface="Times" pitchFamily="-84" charset="0"/>
            </a:endParaRPr>
          </a:p>
          <a:p>
            <a:pPr algn="l" eaLnBrk="1" hangingPunct="1">
              <a:spcBef>
                <a:spcPts val="1200"/>
              </a:spcBef>
            </a:pPr>
            <a:endParaRPr lang="en-US" altLang="en-US" sz="4100">
              <a:solidFill>
                <a:schemeClr val="tx1"/>
              </a:solidFill>
              <a:latin typeface="Times" pitchFamily="-84" charset="0"/>
              <a:ea typeface="ＭＳ Ｐゴシック" pitchFamily="-84" charset="-128"/>
              <a:sym typeface="Times" pitchFamily="-84" charset="0"/>
            </a:endParaRPr>
          </a:p>
        </p:txBody>
      </p:sp>
      <p:sp>
        <p:nvSpPr>
          <p:cNvPr id="25602" name="Rectangle 2"/>
          <p:cNvSpPr>
            <a:spLocks/>
          </p:cNvSpPr>
          <p:nvPr/>
        </p:nvSpPr>
        <p:spPr bwMode="auto">
          <a:xfrm>
            <a:off x="6838950" y="3683000"/>
            <a:ext cx="112633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spcBef>
                <a:spcPts val="1200"/>
              </a:spcBef>
            </a:pPr>
            <a:r>
              <a:rPr lang="en-US" altLang="en-US" sz="7200">
                <a:solidFill>
                  <a:schemeClr val="tx1"/>
                </a:solidFill>
                <a:latin typeface="Times" pitchFamily="-84" charset="0"/>
                <a:ea typeface="ＭＳ Ｐゴシック" pitchFamily="-84" charset="-128"/>
                <a:sym typeface="Times" pitchFamily="-84" charset="0"/>
              </a:rPr>
              <a:t>The Gospel</a:t>
            </a:r>
            <a:br>
              <a:rPr lang="en-US" altLang="en-US" sz="7200">
                <a:solidFill>
                  <a:schemeClr val="tx1"/>
                </a:solidFill>
                <a:latin typeface="Times" pitchFamily="-84" charset="0"/>
                <a:ea typeface="ＭＳ Ｐゴシック" pitchFamily="-84" charset="-128"/>
                <a:sym typeface="Times" pitchFamily="-84" charset="0"/>
              </a:rPr>
            </a:br>
            <a:r>
              <a:rPr lang="en-US" altLang="en-US" sz="7200">
                <a:solidFill>
                  <a:schemeClr val="tx1"/>
                </a:solidFill>
                <a:latin typeface="Times" pitchFamily="-84" charset="0"/>
                <a:ea typeface="ＭＳ Ｐゴシック" pitchFamily="-84" charset="-128"/>
                <a:sym typeface="Times" pitchFamily="-84" charset="0"/>
              </a:rPr>
              <a:t>+</a:t>
            </a:r>
            <a:br>
              <a:rPr lang="en-US" altLang="en-US" sz="7200">
                <a:solidFill>
                  <a:schemeClr val="tx1"/>
                </a:solidFill>
                <a:latin typeface="Times" pitchFamily="-84" charset="0"/>
                <a:ea typeface="ＭＳ Ｐゴシック" pitchFamily="-84" charset="-128"/>
                <a:sym typeface="Times" pitchFamily="-84" charset="0"/>
              </a:rPr>
            </a:br>
            <a:r>
              <a:rPr lang="en-US" altLang="en-US" sz="7200">
                <a:solidFill>
                  <a:schemeClr val="tx1"/>
                </a:solidFill>
                <a:latin typeface="Times" pitchFamily="-84" charset="0"/>
                <a:ea typeface="ＭＳ Ｐゴシック" pitchFamily="-84" charset="-128"/>
                <a:sym typeface="Times" pitchFamily="-84" charset="0"/>
              </a:rPr>
              <a:t>The Commissioned Individual</a:t>
            </a:r>
          </a:p>
          <a:p>
            <a:pPr eaLnBrk="1" hangingPunct="1">
              <a:spcBef>
                <a:spcPts val="1200"/>
              </a:spcBef>
            </a:pPr>
            <a:r>
              <a:rPr lang="en-US" altLang="en-US" sz="7200">
                <a:solidFill>
                  <a:schemeClr val="tx1"/>
                </a:solidFill>
                <a:latin typeface="Times" pitchFamily="-84" charset="0"/>
                <a:ea typeface="ＭＳ Ｐゴシック" pitchFamily="-84" charset="-128"/>
                <a:sym typeface="Times" pitchFamily="-84" charset="0"/>
              </a:rPr>
              <a:t> =</a:t>
            </a:r>
            <a:br>
              <a:rPr lang="en-US" altLang="en-US" sz="7200">
                <a:solidFill>
                  <a:schemeClr val="tx1"/>
                </a:solidFill>
                <a:latin typeface="Times" pitchFamily="-84" charset="0"/>
                <a:ea typeface="ＭＳ Ｐゴシック" pitchFamily="-84" charset="-128"/>
                <a:sym typeface="Times" pitchFamily="-84" charset="0"/>
              </a:rPr>
            </a:br>
            <a:r>
              <a:rPr lang="en-US" altLang="en-US" sz="7200">
                <a:solidFill>
                  <a:schemeClr val="tx1"/>
                </a:solidFill>
                <a:latin typeface="Times" pitchFamily="-84" charset="0"/>
                <a:ea typeface="ＭＳ Ｐゴシック" pitchFamily="-84" charset="-128"/>
                <a:sym typeface="Times" pitchFamily="-84" charset="0"/>
              </a:rPr>
              <a:t>World Evangelization</a:t>
            </a:r>
          </a:p>
          <a:p>
            <a:pPr eaLnBrk="1" hangingPunct="1">
              <a:spcBef>
                <a:spcPts val="1200"/>
              </a:spcBef>
            </a:pPr>
            <a:endParaRPr lang="en-US" altLang="en-US" sz="7200">
              <a:solidFill>
                <a:schemeClr val="tx1"/>
              </a:solidFill>
              <a:latin typeface="Times" pitchFamily="-84" charset="0"/>
              <a:ea typeface="ＭＳ Ｐゴシック" pitchFamily="-84" charset="-128"/>
              <a:sym typeface="Times" pitchFamily="-8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p:cNvSpPr>
          <p:nvPr/>
        </p:nvSpPr>
        <p:spPr bwMode="auto">
          <a:xfrm>
            <a:off x="569913" y="908050"/>
            <a:ext cx="22669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spcBef>
                <a:spcPts val="1200"/>
              </a:spcBef>
            </a:pPr>
            <a:r>
              <a:rPr lang="en-US" altLang="en-US">
                <a:solidFill>
                  <a:schemeClr val="tx1"/>
                </a:solidFill>
                <a:latin typeface="Times" pitchFamily="-84" charset="0"/>
                <a:ea typeface="ＭＳ Ｐゴシック" pitchFamily="-84" charset="-128"/>
                <a:sym typeface="Times" pitchFamily="-84" charset="0"/>
              </a:rPr>
              <a:t> A New Testament application of the Great Commission should therefore look like this:</a:t>
            </a:r>
          </a:p>
          <a:p>
            <a:pPr eaLnBrk="1" hangingPunct="1">
              <a:spcBef>
                <a:spcPts val="1200"/>
              </a:spcBef>
            </a:pPr>
            <a:endParaRPr lang="en-US" altLang="en-US">
              <a:solidFill>
                <a:schemeClr val="tx1"/>
              </a:solidFill>
              <a:latin typeface="Times" pitchFamily="-84" charset="0"/>
              <a:ea typeface="ＭＳ Ｐゴシック" pitchFamily="-84" charset="-128"/>
              <a:sym typeface="Times" pitchFamily="-84" charset="0"/>
            </a:endParaRPr>
          </a:p>
        </p:txBody>
      </p:sp>
      <p:sp>
        <p:nvSpPr>
          <p:cNvPr id="26626" name="Rectangle 2"/>
          <p:cNvSpPr>
            <a:spLocks/>
          </p:cNvSpPr>
          <p:nvPr/>
        </p:nvSpPr>
        <p:spPr bwMode="auto">
          <a:xfrm>
            <a:off x="6049963" y="2857500"/>
            <a:ext cx="11493500" cy="916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spcBef>
                <a:spcPts val="1200"/>
              </a:spcBef>
            </a:pPr>
            <a:r>
              <a:rPr lang="en-US" altLang="en-US" sz="7200">
                <a:solidFill>
                  <a:schemeClr val="tx1"/>
                </a:solidFill>
                <a:latin typeface="Times" pitchFamily="-84" charset="0"/>
                <a:ea typeface="ＭＳ Ｐゴシック" pitchFamily="-84" charset="-128"/>
                <a:sym typeface="Times" pitchFamily="-84" charset="0"/>
              </a:rPr>
              <a:t>The Gospel</a:t>
            </a:r>
            <a:br>
              <a:rPr lang="en-US" altLang="en-US" sz="7200">
                <a:solidFill>
                  <a:schemeClr val="tx1"/>
                </a:solidFill>
                <a:latin typeface="Times" pitchFamily="-84" charset="0"/>
                <a:ea typeface="ＭＳ Ｐゴシック" pitchFamily="-84" charset="-128"/>
                <a:sym typeface="Times" pitchFamily="-84" charset="0"/>
              </a:rPr>
            </a:br>
            <a:r>
              <a:rPr lang="en-US" altLang="en-US" sz="7200">
                <a:solidFill>
                  <a:schemeClr val="tx1"/>
                </a:solidFill>
                <a:latin typeface="Times" pitchFamily="-84" charset="0"/>
                <a:ea typeface="ＭＳ Ｐゴシック" pitchFamily="-84" charset="-128"/>
                <a:sym typeface="Times" pitchFamily="-84" charset="0"/>
              </a:rPr>
              <a:t>+</a:t>
            </a:r>
            <a:br>
              <a:rPr lang="en-US" altLang="en-US" sz="7200">
                <a:solidFill>
                  <a:schemeClr val="tx1"/>
                </a:solidFill>
                <a:latin typeface="Times" pitchFamily="-84" charset="0"/>
                <a:ea typeface="ＭＳ Ｐゴシック" pitchFamily="-84" charset="-128"/>
                <a:sym typeface="Times" pitchFamily="-84" charset="0"/>
              </a:rPr>
            </a:br>
            <a:r>
              <a:rPr lang="en-US" altLang="en-US" sz="7200">
                <a:solidFill>
                  <a:schemeClr val="tx1"/>
                </a:solidFill>
                <a:latin typeface="Times" pitchFamily="-84" charset="0"/>
                <a:ea typeface="ＭＳ Ｐゴシック" pitchFamily="-84" charset="-128"/>
                <a:sym typeface="Times" pitchFamily="-84" charset="0"/>
              </a:rPr>
              <a:t>The Commissioned Individual </a:t>
            </a:r>
          </a:p>
          <a:p>
            <a:pPr eaLnBrk="1" hangingPunct="1">
              <a:spcBef>
                <a:spcPts val="1200"/>
              </a:spcBef>
            </a:pPr>
            <a:r>
              <a:rPr lang="en-US" altLang="en-US" sz="7200">
                <a:solidFill>
                  <a:schemeClr val="tx1"/>
                </a:solidFill>
                <a:latin typeface="Times" pitchFamily="-84" charset="0"/>
                <a:ea typeface="ＭＳ Ｐゴシック" pitchFamily="-84" charset="-128"/>
                <a:sym typeface="Times" pitchFamily="-84" charset="0"/>
              </a:rPr>
              <a:t>+</a:t>
            </a:r>
            <a:br>
              <a:rPr lang="en-US" altLang="en-US" sz="7200">
                <a:solidFill>
                  <a:schemeClr val="tx1"/>
                </a:solidFill>
                <a:latin typeface="Times" pitchFamily="-84" charset="0"/>
                <a:ea typeface="ＭＳ Ｐゴシック" pitchFamily="-84" charset="-128"/>
                <a:sym typeface="Times" pitchFamily="-84" charset="0"/>
              </a:rPr>
            </a:br>
            <a:r>
              <a:rPr lang="en-US" altLang="en-US" sz="7200" u="sng">
                <a:solidFill>
                  <a:schemeClr val="tx1"/>
                </a:solidFill>
                <a:latin typeface="Times" pitchFamily="-84" charset="0"/>
                <a:ea typeface="ＭＳ Ｐゴシック" pitchFamily="-84" charset="-128"/>
                <a:sym typeface="Times" pitchFamily="-84" charset="0"/>
              </a:rPr>
              <a:t>The Local Church Community</a:t>
            </a:r>
            <a:r>
              <a:rPr lang="en-US" altLang="en-US" sz="7200">
                <a:solidFill>
                  <a:schemeClr val="tx1"/>
                </a:solidFill>
                <a:latin typeface="Times" pitchFamily="-84" charset="0"/>
                <a:sym typeface="Times" pitchFamily="-84" charset="0"/>
              </a:rPr>
              <a:t/>
            </a:r>
            <a:br>
              <a:rPr lang="en-US" altLang="en-US" sz="7200">
                <a:solidFill>
                  <a:schemeClr val="tx1"/>
                </a:solidFill>
                <a:latin typeface="Times" pitchFamily="-84" charset="0"/>
                <a:sym typeface="Times" pitchFamily="-84" charset="0"/>
              </a:rPr>
            </a:br>
            <a:r>
              <a:rPr lang="en-US" altLang="en-US" sz="7200">
                <a:solidFill>
                  <a:schemeClr val="tx1"/>
                </a:solidFill>
                <a:latin typeface="Times" pitchFamily="-84" charset="0"/>
                <a:sym typeface="Times" pitchFamily="-84" charset="0"/>
              </a:rPr>
              <a:t>=</a:t>
            </a:r>
            <a:br>
              <a:rPr lang="en-US" altLang="en-US" sz="7200">
                <a:solidFill>
                  <a:schemeClr val="tx1"/>
                </a:solidFill>
                <a:latin typeface="Times" pitchFamily="-84" charset="0"/>
                <a:sym typeface="Times" pitchFamily="-84" charset="0"/>
              </a:rPr>
            </a:br>
            <a:r>
              <a:rPr lang="en-US" altLang="en-US" sz="7200">
                <a:solidFill>
                  <a:schemeClr val="tx1"/>
                </a:solidFill>
                <a:latin typeface="Times" pitchFamily="-84" charset="0"/>
                <a:sym typeface="Times" pitchFamily="-84" charset="0"/>
              </a:rPr>
              <a:t>World Evangelization</a:t>
            </a:r>
          </a:p>
          <a:p>
            <a:pPr eaLnBrk="1" hangingPunct="1">
              <a:spcBef>
                <a:spcPts val="1200"/>
              </a:spcBef>
            </a:pPr>
            <a:endParaRPr lang="en-US" altLang="en-US" sz="7200">
              <a:solidFill>
                <a:schemeClr val="tx1"/>
              </a:solidFill>
              <a:latin typeface="Times" pitchFamily="-84" charset="0"/>
              <a:ea typeface="ＭＳ Ｐゴシック" pitchFamily="-84" charset="-128"/>
              <a:sym typeface="Times" pitchFamily="-84" charset="0"/>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0-#ppt_w/2"/>
                                          </p:val>
                                        </p:tav>
                                        <p:tav tm="100000">
                                          <p:val>
                                            <p:strVal val="#ppt_x"/>
                                          </p:val>
                                        </p:tav>
                                      </p:tavLst>
                                    </p:anim>
                                    <p:anim calcmode="lin" valueType="num">
                                      <p:cBhvr additive="base">
                                        <p:cTn id="8"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1473200" y="965200"/>
            <a:ext cx="151638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5700">
                <a:solidFill>
                  <a:schemeClr val="tx1"/>
                </a:solidFill>
                <a:latin typeface="Times" pitchFamily="-84" charset="0"/>
                <a:ea typeface="ＭＳ Ｐゴシック" pitchFamily="-84" charset="-128"/>
                <a:sym typeface="Times" pitchFamily="-84" charset="0"/>
              </a:rPr>
              <a:t>As George Peters has noted, </a:t>
            </a:r>
            <a:r>
              <a:rPr lang="ja-JP" altLang="en-US" sz="5700">
                <a:solidFill>
                  <a:schemeClr val="tx1"/>
                </a:solidFill>
                <a:latin typeface="Arial" pitchFamily="34" charset="0"/>
                <a:ea typeface="ＭＳ Ｐゴシック" pitchFamily="-84" charset="-128"/>
                <a:sym typeface="Times" pitchFamily="-84" charset="0"/>
              </a:rPr>
              <a:t>“</a:t>
            </a:r>
            <a:r>
              <a:rPr lang="en-US" altLang="ja-JP" sz="5700">
                <a:solidFill>
                  <a:schemeClr val="tx1"/>
                </a:solidFill>
                <a:latin typeface="Times" pitchFamily="-84" charset="0"/>
                <a:ea typeface="ＭＳ Ｐゴシック" pitchFamily="-84" charset="-128"/>
                <a:sym typeface="Times" pitchFamily="-84" charset="0"/>
              </a:rPr>
              <a:t>The history of the church in missions is in the main the history of great personalities and of missionary societies. Only in exceptional cases has it been the church in missions.</a:t>
            </a:r>
            <a:r>
              <a:rPr lang="ja-JP" altLang="en-US" sz="5700">
                <a:solidFill>
                  <a:schemeClr val="tx1"/>
                </a:solidFill>
                <a:latin typeface="Arial" pitchFamily="34" charset="0"/>
                <a:ea typeface="ＭＳ Ｐゴシック" pitchFamily="-84" charset="-128"/>
                <a:sym typeface="Times" pitchFamily="-84" charset="0"/>
              </a:rPr>
              <a:t>”</a:t>
            </a:r>
            <a:endParaRPr lang="en-US" altLang="ja-JP" sz="5700">
              <a:solidFill>
                <a:schemeClr val="tx1"/>
              </a:solidFill>
              <a:latin typeface="Times" pitchFamily="-84" charset="0"/>
              <a:ea typeface="ＭＳ Ｐゴシック" pitchFamily="-84" charset="-128"/>
              <a:sym typeface="Times" pitchFamily="-84" charset="0"/>
            </a:endParaRPr>
          </a:p>
          <a:p>
            <a:pPr eaLnBrk="1" hangingPunct="1">
              <a:spcBef>
                <a:spcPts val="1200"/>
              </a:spcBef>
            </a:pPr>
            <a:endParaRPr lang="en-US" altLang="en-US" sz="5700">
              <a:solidFill>
                <a:schemeClr val="tx1"/>
              </a:solidFill>
              <a:latin typeface="Times" pitchFamily="-84" charset="0"/>
              <a:ea typeface="ＭＳ Ｐゴシック" pitchFamily="-84" charset="-128"/>
              <a:sym typeface="Times" pitchFamily="-84" charset="0"/>
            </a:endParaRPr>
          </a:p>
        </p:txBody>
      </p:sp>
      <p:pic>
        <p:nvPicPr>
          <p:cNvPr id="2867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4463" y="901700"/>
            <a:ext cx="5359400"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1" name="Rectangle 3"/>
          <p:cNvSpPr>
            <a:spLocks/>
          </p:cNvSpPr>
          <p:nvPr/>
        </p:nvSpPr>
        <p:spPr bwMode="auto">
          <a:xfrm>
            <a:off x="1206500" y="6191250"/>
            <a:ext cx="156845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5400">
                <a:solidFill>
                  <a:schemeClr val="tx1"/>
                </a:solidFill>
                <a:latin typeface="Times" pitchFamily="-84" charset="0"/>
                <a:ea typeface="ＭＳ Ｐゴシック" pitchFamily="-84" charset="-128"/>
                <a:sym typeface="Times" pitchFamily="-84" charset="0"/>
              </a:rPr>
              <a:t>Roland Allen once said, </a:t>
            </a:r>
            <a:r>
              <a:rPr lang="ja-JP" altLang="en-US" sz="5400">
                <a:solidFill>
                  <a:schemeClr val="tx1"/>
                </a:solidFill>
                <a:latin typeface="Arial" pitchFamily="34" charset="0"/>
                <a:ea typeface="ＭＳ Ｐゴシック" pitchFamily="-84" charset="-128"/>
                <a:sym typeface="Times" pitchFamily="-84" charset="0"/>
              </a:rPr>
              <a:t>“</a:t>
            </a:r>
            <a:r>
              <a:rPr lang="en-US" altLang="ja-JP" sz="5400">
                <a:solidFill>
                  <a:schemeClr val="tx1"/>
                </a:solidFill>
                <a:latin typeface="Times" pitchFamily="-84" charset="0"/>
                <a:ea typeface="ＭＳ Ｐゴシック" pitchFamily="-84" charset="-128"/>
                <a:sym typeface="Times" pitchFamily="-84" charset="0"/>
              </a:rPr>
              <a:t>We cannot but recognize that everywhere we have established missions, and missions are not churches....If we establish missions instead of establishing churches it is because we differ from the apostles and the early Church in principle and</a:t>
            </a:r>
            <a:br>
              <a:rPr lang="en-US" altLang="ja-JP" sz="5400">
                <a:solidFill>
                  <a:schemeClr val="tx1"/>
                </a:solidFill>
                <a:latin typeface="Times" pitchFamily="-84" charset="0"/>
                <a:ea typeface="ＭＳ Ｐゴシック" pitchFamily="-84" charset="-128"/>
                <a:sym typeface="Times" pitchFamily="-84" charset="0"/>
              </a:rPr>
            </a:br>
            <a:r>
              <a:rPr lang="en-US" altLang="ja-JP" sz="5400">
                <a:solidFill>
                  <a:schemeClr val="tx1"/>
                </a:solidFill>
                <a:latin typeface="Times" pitchFamily="-84" charset="0"/>
                <a:ea typeface="ＭＳ Ｐゴシック" pitchFamily="-84" charset="-128"/>
                <a:sym typeface="Times" pitchFamily="-84" charset="0"/>
              </a:rPr>
              <a:t>in spirit.</a:t>
            </a:r>
            <a:r>
              <a:rPr lang="ja-JP" altLang="en-US" sz="5400">
                <a:solidFill>
                  <a:schemeClr val="tx1"/>
                </a:solidFill>
                <a:latin typeface="Arial" pitchFamily="34" charset="0"/>
                <a:ea typeface="ＭＳ Ｐゴシック" pitchFamily="-84" charset="-128"/>
                <a:sym typeface="Times" pitchFamily="-84" charset="0"/>
              </a:rPr>
              <a:t>”</a:t>
            </a:r>
            <a:endParaRPr lang="en-US" altLang="ja-JP" sz="5400">
              <a:solidFill>
                <a:schemeClr val="tx1"/>
              </a:solidFill>
              <a:latin typeface="Times" pitchFamily="-84" charset="0"/>
              <a:ea typeface="ＭＳ Ｐゴシック" pitchFamily="-84" charset="-128"/>
              <a:sym typeface="Times" pitchFamily="-84" charset="0"/>
            </a:endParaRPr>
          </a:p>
          <a:p>
            <a:pPr eaLnBrk="1" hangingPunct="1">
              <a:spcBef>
                <a:spcPts val="1200"/>
              </a:spcBef>
            </a:pPr>
            <a:endParaRPr lang="en-US" altLang="en-US" sz="5400">
              <a:solidFill>
                <a:schemeClr val="tx1"/>
              </a:solidFill>
              <a:latin typeface="Times" pitchFamily="-84" charset="0"/>
              <a:ea typeface="ＭＳ Ｐゴシック" pitchFamily="-84" charset="-128"/>
              <a:sym typeface="Times" pitchFamily="-84" charset="0"/>
            </a:endParaRPr>
          </a:p>
        </p:txBody>
      </p:sp>
      <p:sp>
        <p:nvSpPr>
          <p:cNvPr id="28676" name="Rectangle 4"/>
          <p:cNvSpPr>
            <a:spLocks/>
          </p:cNvSpPr>
          <p:nvPr/>
        </p:nvSpPr>
        <p:spPr bwMode="auto">
          <a:xfrm>
            <a:off x="19834225" y="8782050"/>
            <a:ext cx="20367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2400">
                <a:solidFill>
                  <a:srgbClr val="000000"/>
                </a:solidFill>
                <a:ea typeface="ＭＳ Ｐゴシック" pitchFamily="-84" charset="-128"/>
              </a:rPr>
              <a:t>Hudson Taylor</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1000"/>
                                        <p:tgtEl>
                                          <p:spTgt spid="27651"/>
                                        </p:tgtEl>
                                      </p:cBhvr>
                                    </p:animEffect>
                                    <p:anim calcmode="lin" valueType="num">
                                      <p:cBhvr>
                                        <p:cTn id="8" dur="1000" fill="hold"/>
                                        <p:tgtEl>
                                          <p:spTgt spid="27651"/>
                                        </p:tgtEl>
                                        <p:attrNameLst>
                                          <p:attrName>ppt_x</p:attrName>
                                        </p:attrNameLst>
                                      </p:cBhvr>
                                      <p:tavLst>
                                        <p:tav tm="0">
                                          <p:val>
                                            <p:strVal val="#ppt_x"/>
                                          </p:val>
                                        </p:tav>
                                        <p:tav tm="100000">
                                          <p:val>
                                            <p:strVal val="#ppt_x"/>
                                          </p:val>
                                        </p:tav>
                                      </p:tavLst>
                                    </p:anim>
                                    <p:anim calcmode="lin" valueType="num">
                                      <p:cBhvr>
                                        <p:cTn id="9" dur="900" decel="100000" fill="hold"/>
                                        <p:tgtEl>
                                          <p:spTgt spid="2765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65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812800" y="2343150"/>
            <a:ext cx="229489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4900">
                <a:solidFill>
                  <a:schemeClr val="tx1"/>
                </a:solidFill>
                <a:latin typeface="Times" pitchFamily="-84" charset="0"/>
                <a:ea typeface="ＭＳ Ｐゴシック" pitchFamily="-84" charset="-128"/>
                <a:sym typeface="Times" pitchFamily="-84" charset="0"/>
              </a:rPr>
              <a:t>It</a:t>
            </a:r>
            <a:r>
              <a:rPr lang="ja-JP" altLang="en-US" sz="4900">
                <a:solidFill>
                  <a:schemeClr val="tx1"/>
                </a:solidFill>
                <a:latin typeface="Arial" pitchFamily="34" charset="0"/>
                <a:ea typeface="ＭＳ Ｐゴシック" pitchFamily="-84" charset="-128"/>
                <a:sym typeface="Times" pitchFamily="-84" charset="0"/>
              </a:rPr>
              <a:t>’</a:t>
            </a:r>
            <a:r>
              <a:rPr lang="en-US" altLang="ja-JP" sz="4900">
                <a:solidFill>
                  <a:schemeClr val="tx1"/>
                </a:solidFill>
                <a:latin typeface="Times" pitchFamily="-84" charset="0"/>
                <a:ea typeface="ＭＳ Ｐゴシック" pitchFamily="-84" charset="-128"/>
                <a:sym typeface="Times" pitchFamily="-84" charset="0"/>
              </a:rPr>
              <a:t>s not enough simply to preach the gospel and see people converted. The Great Commission is fully satisfied only when converts become anchored in their faith, instructed in the context of the local church, and equipped as ambassadors of Christ. That is, </a:t>
            </a:r>
            <a:r>
              <a:rPr lang="en-US" altLang="ja-JP" sz="4900" i="1">
                <a:solidFill>
                  <a:schemeClr val="tx1"/>
                </a:solidFill>
                <a:latin typeface="Times" pitchFamily="-84" charset="0"/>
                <a:ea typeface="ＭＳ Ｐゴシック" pitchFamily="-84" charset="-128"/>
                <a:sym typeface="Times" pitchFamily="-84" charset="0"/>
              </a:rPr>
              <a:t>made disciples.</a:t>
            </a:r>
            <a:endParaRPr lang="en-US" altLang="ja-JP" sz="4900">
              <a:solidFill>
                <a:schemeClr val="tx1"/>
              </a:solidFill>
              <a:latin typeface="Times" pitchFamily="-84" charset="0"/>
              <a:ea typeface="ＭＳ Ｐゴシック" pitchFamily="-84" charset="-128"/>
              <a:sym typeface="Times" pitchFamily="-84" charset="0"/>
            </a:endParaRPr>
          </a:p>
          <a:p>
            <a:pPr eaLnBrk="1" hangingPunct="1">
              <a:spcBef>
                <a:spcPts val="1200"/>
              </a:spcBef>
            </a:pPr>
            <a:endParaRPr lang="en-US" altLang="en-US" sz="4900">
              <a:solidFill>
                <a:schemeClr val="tx1"/>
              </a:solidFill>
              <a:ea typeface="ＭＳ Ｐゴシック" pitchFamily="-84" charset="-128"/>
            </a:endParaRPr>
          </a:p>
        </p:txBody>
      </p:sp>
      <p:sp>
        <p:nvSpPr>
          <p:cNvPr id="29698" name="Rectangle 2"/>
          <p:cNvSpPr>
            <a:spLocks/>
          </p:cNvSpPr>
          <p:nvPr/>
        </p:nvSpPr>
        <p:spPr bwMode="auto">
          <a:xfrm>
            <a:off x="8831263" y="762000"/>
            <a:ext cx="5829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Where</a:t>
            </a:r>
            <a:r>
              <a:rPr lang="ja-JP" altLang="en-US">
                <a:solidFill>
                  <a:schemeClr val="tx1"/>
                </a:solidFill>
                <a:latin typeface="Arial" pitchFamily="34" charset="0"/>
                <a:ea typeface="ＭＳ Ｐゴシック" pitchFamily="-84" charset="-128"/>
              </a:rPr>
              <a:t>’</a:t>
            </a:r>
            <a:r>
              <a:rPr lang="en-US" altLang="ja-JP">
                <a:solidFill>
                  <a:schemeClr val="tx1"/>
                </a:solidFill>
                <a:ea typeface="ＭＳ Ｐゴシック" pitchFamily="-84" charset="-128"/>
              </a:rPr>
              <a:t>s the Church?</a:t>
            </a:r>
            <a:endParaRPr lang="en-US" altLang="en-US">
              <a:solidFill>
                <a:schemeClr val="tx1"/>
              </a:solidFill>
              <a:ea typeface="ＭＳ Ｐゴシック" pitchFamily="-84" charset="-128"/>
            </a:endParaRPr>
          </a:p>
        </p:txBody>
      </p:sp>
      <p:sp>
        <p:nvSpPr>
          <p:cNvPr id="28675" name="Rectangle 3"/>
          <p:cNvSpPr>
            <a:spLocks/>
          </p:cNvSpPr>
          <p:nvPr/>
        </p:nvSpPr>
        <p:spPr bwMode="auto">
          <a:xfrm>
            <a:off x="736600" y="5816600"/>
            <a:ext cx="224917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200"/>
              </a:spcBef>
            </a:pPr>
            <a:r>
              <a:rPr lang="en-US" altLang="en-US" sz="5300">
                <a:solidFill>
                  <a:schemeClr val="tx1"/>
                </a:solidFill>
                <a:latin typeface="Times" pitchFamily="-84" charset="0"/>
                <a:ea typeface="ＭＳ Ｐゴシック" pitchFamily="-84" charset="-128"/>
                <a:sym typeface="Times" pitchFamily="-84" charset="0"/>
              </a:rPr>
              <a:t>This brings us far closer to the New Testament way. The idea is not so much that </a:t>
            </a:r>
            <a:r>
              <a:rPr lang="en-US" altLang="en-US" sz="5300" i="1">
                <a:solidFill>
                  <a:schemeClr val="tx1"/>
                </a:solidFill>
                <a:latin typeface="Times" pitchFamily="-84" charset="0"/>
                <a:ea typeface="ＭＳ Ｐゴシック" pitchFamily="-84" charset="-128"/>
                <a:sym typeface="Times" pitchFamily="-84" charset="0"/>
              </a:rPr>
              <a:t>individuals </a:t>
            </a:r>
            <a:r>
              <a:rPr lang="en-US" altLang="en-US" sz="5300">
                <a:solidFill>
                  <a:schemeClr val="tx1"/>
                </a:solidFill>
                <a:latin typeface="Times" pitchFamily="-84" charset="0"/>
                <a:ea typeface="ＭＳ Ｐゴシック" pitchFamily="-84" charset="-128"/>
                <a:sym typeface="Times" pitchFamily="-84" charset="0"/>
              </a:rPr>
              <a:t>are to be </a:t>
            </a:r>
            <a:r>
              <a:rPr lang="en-US" altLang="en-US" sz="5300" i="1">
                <a:solidFill>
                  <a:schemeClr val="tx1"/>
                </a:solidFill>
                <a:latin typeface="Times" pitchFamily="-84" charset="0"/>
                <a:ea typeface="ＭＳ Ｐゴシック" pitchFamily="-84" charset="-128"/>
                <a:sym typeface="Times" pitchFamily="-84" charset="0"/>
              </a:rPr>
              <a:t>sent out from </a:t>
            </a:r>
            <a:r>
              <a:rPr lang="en-US" altLang="en-US" sz="5300">
                <a:solidFill>
                  <a:schemeClr val="tx1"/>
                </a:solidFill>
                <a:latin typeface="Times" pitchFamily="-84" charset="0"/>
                <a:ea typeface="ＭＳ Ｐゴシック" pitchFamily="-84" charset="-128"/>
                <a:sym typeface="Times" pitchFamily="-84" charset="0"/>
              </a:rPr>
              <a:t>the local church. </a:t>
            </a:r>
            <a:r>
              <a:rPr lang="en-US" altLang="en-US" sz="5300" u="sng">
                <a:solidFill>
                  <a:schemeClr val="tx1"/>
                </a:solidFill>
                <a:latin typeface="Times" pitchFamily="-84" charset="0"/>
                <a:ea typeface="ＭＳ Ｐゴシック" pitchFamily="-84" charset="-128"/>
                <a:sym typeface="Times" pitchFamily="-84" charset="0"/>
              </a:rPr>
              <a:t>Rather, they are sent out as </a:t>
            </a:r>
            <a:r>
              <a:rPr lang="en-US" altLang="en-US" sz="5300" i="1" u="sng">
                <a:solidFill>
                  <a:schemeClr val="tx1"/>
                </a:solidFill>
                <a:latin typeface="Times" pitchFamily="-84" charset="0"/>
                <a:ea typeface="ＭＳ Ｐゴシック" pitchFamily="-84" charset="-128"/>
                <a:sym typeface="Times" pitchFamily="-84" charset="0"/>
              </a:rPr>
              <a:t>expressions of </a:t>
            </a:r>
            <a:r>
              <a:rPr lang="en-US" altLang="en-US" sz="5300" u="sng">
                <a:solidFill>
                  <a:schemeClr val="tx1"/>
                </a:solidFill>
                <a:latin typeface="Times" pitchFamily="-84" charset="0"/>
                <a:ea typeface="ＭＳ Ｐゴシック" pitchFamily="-84" charset="-128"/>
                <a:sym typeface="Times" pitchFamily="-84" charset="0"/>
              </a:rPr>
              <a:t>the local church</a:t>
            </a:r>
            <a:r>
              <a:rPr lang="en-US" altLang="en-US" sz="5300">
                <a:solidFill>
                  <a:schemeClr val="tx1"/>
                </a:solidFill>
                <a:latin typeface="Times" pitchFamily="-84" charset="0"/>
                <a:ea typeface="ＭＳ Ｐゴシック" pitchFamily="-84" charset="-128"/>
                <a:sym typeface="Times" pitchFamily="-84" charset="0"/>
              </a:rPr>
              <a:t>. In that sense, the local church </a:t>
            </a:r>
            <a:r>
              <a:rPr lang="en-US" altLang="en-US" sz="5300" i="1" u="sng">
                <a:solidFill>
                  <a:schemeClr val="tx1"/>
                </a:solidFill>
                <a:latin typeface="Times" pitchFamily="-84" charset="0"/>
                <a:ea typeface="ＭＳ Ｐゴシック" pitchFamily="-84" charset="-128"/>
                <a:sym typeface="Times" pitchFamily="-84" charset="0"/>
              </a:rPr>
              <a:t>sends itself</a:t>
            </a:r>
            <a:r>
              <a:rPr lang="en-US" altLang="en-US" sz="5300" i="1">
                <a:solidFill>
                  <a:schemeClr val="tx1"/>
                </a:solidFill>
                <a:latin typeface="Times" pitchFamily="-84" charset="0"/>
                <a:ea typeface="ＭＳ Ｐゴシック" pitchFamily="-84" charset="-128"/>
                <a:sym typeface="Times" pitchFamily="-84" charset="0"/>
              </a:rPr>
              <a:t>—its </a:t>
            </a:r>
            <a:r>
              <a:rPr lang="en-US" altLang="en-US" sz="5300">
                <a:solidFill>
                  <a:schemeClr val="tx1"/>
                </a:solidFill>
                <a:latin typeface="Times" pitchFamily="-84" charset="0"/>
                <a:ea typeface="ＭＳ Ｐゴシック" pitchFamily="-84" charset="-128"/>
                <a:sym typeface="Times" pitchFamily="-84" charset="0"/>
              </a:rPr>
              <a:t>gifts, values, maturity, and resources are reproduced in another location in a way that uniquely fits the context where it is planted. Because church planting exports biblical community rather than church traditions narrowly defined, it works across town or across cultures.</a:t>
            </a:r>
          </a:p>
          <a:p>
            <a:pPr eaLnBrk="1" hangingPunct="1">
              <a:spcBef>
                <a:spcPts val="1200"/>
              </a:spcBef>
            </a:pPr>
            <a:endParaRPr lang="en-US" altLang="en-US" sz="5300">
              <a:solidFill>
                <a:schemeClr val="tx1"/>
              </a:solidFill>
              <a:ea typeface="ＭＳ Ｐゴシック" pitchFamily="-84" charset="-128"/>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8673"/>
                                        </p:tgtEl>
                                        <p:attrNameLst>
                                          <p:attrName>style.visibility</p:attrName>
                                        </p:attrNameLst>
                                      </p:cBhvr>
                                      <p:to>
                                        <p:strVal val="visible"/>
                                      </p:to>
                                    </p:set>
                                    <p:animEffect transition="in" filter="fade">
                                      <p:cBhvr>
                                        <p:cTn id="7" dur="1000"/>
                                        <p:tgtEl>
                                          <p:spTgt spid="28673"/>
                                        </p:tgtEl>
                                      </p:cBhvr>
                                    </p:animEffect>
                                    <p:anim calcmode="lin" valueType="num">
                                      <p:cBhvr>
                                        <p:cTn id="8" dur="1000" fill="hold"/>
                                        <p:tgtEl>
                                          <p:spTgt spid="28673"/>
                                        </p:tgtEl>
                                        <p:attrNameLst>
                                          <p:attrName>ppt_x</p:attrName>
                                        </p:attrNameLst>
                                      </p:cBhvr>
                                      <p:tavLst>
                                        <p:tav tm="0">
                                          <p:val>
                                            <p:strVal val="#ppt_x"/>
                                          </p:val>
                                        </p:tav>
                                        <p:tav tm="100000">
                                          <p:val>
                                            <p:strVal val="#ppt_x"/>
                                          </p:val>
                                        </p:tav>
                                      </p:tavLst>
                                    </p:anim>
                                    <p:anim calcmode="lin" valueType="num">
                                      <p:cBhvr>
                                        <p:cTn id="9" dur="900" decel="100000" fill="hold"/>
                                        <p:tgtEl>
                                          <p:spTgt spid="2867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67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animEffect transition="in" filter="fade">
                                      <p:cBhvr>
                                        <p:cTn id="15" dur="1000"/>
                                        <p:tgtEl>
                                          <p:spTgt spid="28675"/>
                                        </p:tgtEl>
                                      </p:cBhvr>
                                    </p:animEffect>
                                    <p:anim calcmode="lin" valueType="num">
                                      <p:cBhvr>
                                        <p:cTn id="16" dur="1000" fill="hold"/>
                                        <p:tgtEl>
                                          <p:spTgt spid="28675"/>
                                        </p:tgtEl>
                                        <p:attrNameLst>
                                          <p:attrName>ppt_x</p:attrName>
                                        </p:attrNameLst>
                                      </p:cBhvr>
                                      <p:tavLst>
                                        <p:tav tm="0">
                                          <p:val>
                                            <p:strVal val="#ppt_x"/>
                                          </p:val>
                                        </p:tav>
                                        <p:tav tm="100000">
                                          <p:val>
                                            <p:strVal val="#ppt_x"/>
                                          </p:val>
                                        </p:tav>
                                      </p:tavLst>
                                    </p:anim>
                                    <p:anim calcmode="lin" valueType="num">
                                      <p:cBhvr>
                                        <p:cTn id="17" dur="900" decel="100000" fill="hold"/>
                                        <p:tgtEl>
                                          <p:spTgt spid="2867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86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autoUpdateAnimBg="0"/>
      <p:bldP spid="2867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914400" y="2286000"/>
            <a:ext cx="228981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300"/>
              </a:spcBef>
            </a:pPr>
            <a:r>
              <a:rPr lang="ja-JP" altLang="en-US" sz="5500">
                <a:solidFill>
                  <a:schemeClr val="tx1"/>
                </a:solidFill>
                <a:latin typeface="Arial" pitchFamily="34" charset="0"/>
                <a:ea typeface="ＭＳ Ｐゴシック" pitchFamily="-84" charset="-128"/>
                <a:sym typeface="Times" pitchFamily="-84" charset="0"/>
              </a:rPr>
              <a:t>“</a:t>
            </a:r>
            <a:r>
              <a:rPr lang="en-US" altLang="ja-JP" sz="5500">
                <a:solidFill>
                  <a:schemeClr val="tx1"/>
                </a:solidFill>
                <a:latin typeface="Times" pitchFamily="-84" charset="0"/>
                <a:ea typeface="ＭＳ Ｐゴシック" pitchFamily="-84" charset="-128"/>
                <a:sym typeface="Times" pitchFamily="-84" charset="0"/>
              </a:rPr>
              <a:t>I believe that the church has been weakened by its tendency to neglect the second half of this commission. Jesus calls us not only to </a:t>
            </a:r>
            <a:r>
              <a:rPr lang="en-US" altLang="ja-JP" sz="5500" u="sng">
                <a:solidFill>
                  <a:schemeClr val="tx1"/>
                </a:solidFill>
                <a:latin typeface="Times" pitchFamily="-84" charset="0"/>
                <a:ea typeface="ＭＳ Ｐゴシック" pitchFamily="-84" charset="-128"/>
                <a:sym typeface="Times" pitchFamily="-84" charset="0"/>
              </a:rPr>
              <a:t>go</a:t>
            </a:r>
            <a:r>
              <a:rPr lang="en-US" altLang="ja-JP" sz="5500">
                <a:solidFill>
                  <a:schemeClr val="tx1"/>
                </a:solidFill>
                <a:latin typeface="Times" pitchFamily="-84" charset="0"/>
                <a:ea typeface="ＭＳ Ｐゴシック" pitchFamily="-84" charset="-128"/>
                <a:sym typeface="Times" pitchFamily="-84" charset="0"/>
              </a:rPr>
              <a:t> and </a:t>
            </a:r>
            <a:r>
              <a:rPr lang="en-US" altLang="ja-JP" sz="5500" u="sng">
                <a:solidFill>
                  <a:schemeClr val="tx1"/>
                </a:solidFill>
                <a:latin typeface="Times" pitchFamily="-84" charset="0"/>
                <a:ea typeface="ＭＳ Ｐゴシック" pitchFamily="-84" charset="-128"/>
                <a:sym typeface="Times" pitchFamily="-84" charset="0"/>
              </a:rPr>
              <a:t>make</a:t>
            </a:r>
            <a:r>
              <a:rPr lang="en-US" altLang="ja-JP" sz="5500">
                <a:solidFill>
                  <a:schemeClr val="tx1"/>
                </a:solidFill>
                <a:latin typeface="Times" pitchFamily="-84" charset="0"/>
                <a:ea typeface="ＭＳ Ｐゴシック" pitchFamily="-84" charset="-128"/>
                <a:sym typeface="Times" pitchFamily="-84" charset="0"/>
              </a:rPr>
              <a:t> </a:t>
            </a:r>
            <a:r>
              <a:rPr lang="en-US" altLang="ja-JP" sz="5500" u="sng">
                <a:solidFill>
                  <a:schemeClr val="tx1"/>
                </a:solidFill>
                <a:latin typeface="Times" pitchFamily="-84" charset="0"/>
                <a:ea typeface="ＭＳ Ｐゴシック" pitchFamily="-84" charset="-128"/>
                <a:sym typeface="Times" pitchFamily="-84" charset="0"/>
              </a:rPr>
              <a:t>disciples</a:t>
            </a:r>
            <a:r>
              <a:rPr lang="en-US" altLang="ja-JP" sz="5500">
                <a:solidFill>
                  <a:schemeClr val="tx1"/>
                </a:solidFill>
                <a:latin typeface="Times" pitchFamily="-84" charset="0"/>
                <a:ea typeface="ＭＳ Ｐゴシック" pitchFamily="-84" charset="-128"/>
                <a:sym typeface="Times" pitchFamily="-84" charset="0"/>
              </a:rPr>
              <a:t>, but also to </a:t>
            </a:r>
            <a:r>
              <a:rPr lang="en-US" altLang="ja-JP" sz="5500" u="sng">
                <a:solidFill>
                  <a:schemeClr val="tx1"/>
                </a:solidFill>
                <a:latin typeface="Times" pitchFamily="-84" charset="0"/>
                <a:ea typeface="ＭＳ Ｐゴシック" pitchFamily="-84" charset="-128"/>
                <a:sym typeface="Times" pitchFamily="-84" charset="0"/>
              </a:rPr>
              <a:t>teach</a:t>
            </a:r>
            <a:r>
              <a:rPr lang="en-US" altLang="ja-JP" sz="5500">
                <a:solidFill>
                  <a:schemeClr val="tx1"/>
                </a:solidFill>
                <a:latin typeface="Times" pitchFamily="-84" charset="0"/>
                <a:ea typeface="ＭＳ Ｐゴシック" pitchFamily="-84" charset="-128"/>
                <a:sym typeface="Times" pitchFamily="-84" charset="0"/>
              </a:rPr>
              <a:t> them what it means to live lives that are obedient to </a:t>
            </a:r>
            <a:r>
              <a:rPr lang="en-US" altLang="ja-JP" sz="5500" u="sng">
                <a:solidFill>
                  <a:schemeClr val="tx1"/>
                </a:solidFill>
                <a:latin typeface="Times" pitchFamily="-84" charset="0"/>
                <a:ea typeface="ＭＳ Ｐゴシック" pitchFamily="-84" charset="-128"/>
                <a:sym typeface="Times" pitchFamily="-84" charset="0"/>
              </a:rPr>
              <a:t>every command of Christ</a:t>
            </a:r>
            <a:r>
              <a:rPr lang="en-US" altLang="ja-JP" sz="5500">
                <a:solidFill>
                  <a:schemeClr val="tx1"/>
                </a:solidFill>
                <a:latin typeface="Times" pitchFamily="-84" charset="0"/>
                <a:ea typeface="ＭＳ Ｐゴシック" pitchFamily="-84" charset="-128"/>
                <a:sym typeface="Times" pitchFamily="-84" charset="0"/>
              </a:rPr>
              <a:t>. It is a call to exhort, encourage, and teach so that we would be progressively freed from old patterns of sin and conformed instead to the </a:t>
            </a:r>
            <a:r>
              <a:rPr lang="en-US" altLang="ja-JP" sz="5500" u="sng">
                <a:solidFill>
                  <a:schemeClr val="tx1"/>
                </a:solidFill>
                <a:latin typeface="Times" pitchFamily="-84" charset="0"/>
                <a:ea typeface="ＭＳ Ｐゴシック" pitchFamily="-84" charset="-128"/>
                <a:sym typeface="Times" pitchFamily="-84" charset="0"/>
              </a:rPr>
              <a:t>image of Christ</a:t>
            </a:r>
            <a:r>
              <a:rPr lang="en-US" altLang="ja-JP" sz="5500">
                <a:solidFill>
                  <a:schemeClr val="tx1"/>
                </a:solidFill>
                <a:latin typeface="Times" pitchFamily="-84" charset="0"/>
                <a:ea typeface="ＭＳ Ｐゴシック" pitchFamily="-84" charset="-128"/>
                <a:sym typeface="Times" pitchFamily="-84" charset="0"/>
              </a:rPr>
              <a:t>. The Great Commission is not only a call to bring people </a:t>
            </a:r>
            <a:r>
              <a:rPr lang="en-US" altLang="ja-JP" sz="5500" i="1">
                <a:solidFill>
                  <a:schemeClr val="tx1"/>
                </a:solidFill>
                <a:latin typeface="Times" pitchFamily="-84" charset="0"/>
                <a:ea typeface="ＭＳ Ｐゴシック" pitchFamily="-84" charset="-128"/>
                <a:sym typeface="Times" pitchFamily="-84" charset="0"/>
              </a:rPr>
              <a:t>into </a:t>
            </a:r>
            <a:r>
              <a:rPr lang="en-US" altLang="ja-JP" sz="5500">
                <a:solidFill>
                  <a:schemeClr val="tx1"/>
                </a:solidFill>
                <a:latin typeface="Times" pitchFamily="-84" charset="0"/>
                <a:ea typeface="ＭＳ Ｐゴシック" pitchFamily="-84" charset="-128"/>
                <a:sym typeface="Times" pitchFamily="-84" charset="0"/>
              </a:rPr>
              <a:t>the kingdom of light, but also a call to teach them to </a:t>
            </a:r>
            <a:r>
              <a:rPr lang="en-US" altLang="ja-JP" sz="5500" i="1" u="sng">
                <a:solidFill>
                  <a:schemeClr val="tx1"/>
                </a:solidFill>
                <a:latin typeface="Times" pitchFamily="-84" charset="0"/>
                <a:ea typeface="ＭＳ Ｐゴシック" pitchFamily="-84" charset="-128"/>
                <a:sym typeface="Times" pitchFamily="-84" charset="0"/>
              </a:rPr>
              <a:t>live</a:t>
            </a:r>
            <a:r>
              <a:rPr lang="en-US" altLang="ja-JP" sz="5500" i="1">
                <a:solidFill>
                  <a:schemeClr val="tx1"/>
                </a:solidFill>
                <a:latin typeface="Times" pitchFamily="-84" charset="0"/>
                <a:ea typeface="ＭＳ Ｐゴシック" pitchFamily="-84" charset="-128"/>
                <a:sym typeface="Times" pitchFamily="-84" charset="0"/>
              </a:rPr>
              <a:t> </a:t>
            </a:r>
            <a:r>
              <a:rPr lang="en-US" altLang="ja-JP" sz="5500">
                <a:solidFill>
                  <a:schemeClr val="tx1"/>
                </a:solidFill>
                <a:latin typeface="Times" pitchFamily="-84" charset="0"/>
                <a:ea typeface="ＭＳ Ｐゴシック" pitchFamily="-84" charset="-128"/>
                <a:sym typeface="Times" pitchFamily="-84" charset="0"/>
              </a:rPr>
              <a:t>as children of light once they are there. When we lose sight of this second half of the Great Commission (</a:t>
            </a:r>
            <a:r>
              <a:rPr lang="ja-JP" altLang="en-US" sz="5500">
                <a:solidFill>
                  <a:schemeClr val="tx1"/>
                </a:solidFill>
                <a:latin typeface="Arial" pitchFamily="34" charset="0"/>
                <a:ea typeface="ＭＳ Ｐゴシック" pitchFamily="-84" charset="-128"/>
                <a:sym typeface="Times" pitchFamily="-84" charset="0"/>
              </a:rPr>
              <a:t>‘</a:t>
            </a:r>
            <a:r>
              <a:rPr lang="en-US" altLang="ja-JP" sz="5500">
                <a:solidFill>
                  <a:schemeClr val="tx1"/>
                </a:solidFill>
                <a:latin typeface="Times" pitchFamily="-84" charset="0"/>
                <a:ea typeface="ＭＳ Ｐゴシック" pitchFamily="-84" charset="-128"/>
                <a:sym typeface="Times" pitchFamily="-84" charset="0"/>
              </a:rPr>
              <a:t>teaching them to obey everything I have commanded you</a:t>
            </a:r>
            <a:r>
              <a:rPr lang="ja-JP" altLang="en-US" sz="5500">
                <a:solidFill>
                  <a:schemeClr val="tx1"/>
                </a:solidFill>
                <a:latin typeface="Arial" pitchFamily="34" charset="0"/>
                <a:ea typeface="ＭＳ Ｐゴシック" pitchFamily="-84" charset="-128"/>
                <a:sym typeface="Times" pitchFamily="-84" charset="0"/>
              </a:rPr>
              <a:t>’</a:t>
            </a:r>
            <a:r>
              <a:rPr lang="en-US" altLang="ja-JP" sz="5500">
                <a:solidFill>
                  <a:schemeClr val="tx1"/>
                </a:solidFill>
                <a:latin typeface="Times" pitchFamily="-84" charset="0"/>
                <a:ea typeface="ＭＳ Ｐゴシック" pitchFamily="-84" charset="-128"/>
                <a:sym typeface="Times" pitchFamily="-84" charset="0"/>
              </a:rPr>
              <a:t>), we lose sight of its claim on our everyday talk.</a:t>
            </a:r>
            <a:r>
              <a:rPr lang="ja-JP" altLang="en-US" sz="5500">
                <a:solidFill>
                  <a:schemeClr val="tx1"/>
                </a:solidFill>
                <a:latin typeface="Arial" pitchFamily="34" charset="0"/>
                <a:ea typeface="ＭＳ Ｐゴシック" pitchFamily="-84" charset="-128"/>
                <a:sym typeface="Times" pitchFamily="-84" charset="0"/>
              </a:rPr>
              <a:t>”</a:t>
            </a:r>
            <a:r>
              <a:rPr lang="en-US" altLang="ja-JP" sz="5500">
                <a:solidFill>
                  <a:schemeClr val="tx1"/>
                </a:solidFill>
                <a:latin typeface="Times" pitchFamily="-84" charset="0"/>
                <a:ea typeface="ＭＳ Ｐゴシック" pitchFamily="-84" charset="-128"/>
                <a:sym typeface="Times" pitchFamily="-84" charset="0"/>
              </a:rPr>
              <a:t> </a:t>
            </a:r>
            <a:r>
              <a:rPr lang="en-US" altLang="ja-JP" sz="3100">
                <a:solidFill>
                  <a:schemeClr val="tx1"/>
                </a:solidFill>
                <a:latin typeface="Times" pitchFamily="-84" charset="0"/>
                <a:ea typeface="ＭＳ Ｐゴシック" pitchFamily="-84" charset="-128"/>
                <a:sym typeface="Times" pitchFamily="-84" charset="0"/>
              </a:rPr>
              <a:t>Paul David Tripp, </a:t>
            </a:r>
            <a:r>
              <a:rPr lang="en-US" altLang="ja-JP" sz="3100" i="1">
                <a:solidFill>
                  <a:schemeClr val="tx1"/>
                </a:solidFill>
                <a:latin typeface="Times" pitchFamily="-84" charset="0"/>
                <a:ea typeface="ＭＳ Ｐゴシック" pitchFamily="-84" charset="-128"/>
                <a:sym typeface="Times" pitchFamily="-84" charset="0"/>
              </a:rPr>
              <a:t>War of Words </a:t>
            </a:r>
            <a:r>
              <a:rPr lang="en-US" altLang="ja-JP" sz="3100">
                <a:solidFill>
                  <a:schemeClr val="tx1"/>
                </a:solidFill>
                <a:latin typeface="Times" pitchFamily="-84" charset="0"/>
                <a:ea typeface="ＭＳ Ｐゴシック" pitchFamily="-84" charset="-128"/>
                <a:sym typeface="Times" pitchFamily="-84" charset="0"/>
              </a:rPr>
              <a:t>(Phillipsburg, NJ: P&amp;R Publishing, 2000) p 171</a:t>
            </a:r>
          </a:p>
          <a:p>
            <a:pPr eaLnBrk="1" hangingPunct="1">
              <a:spcBef>
                <a:spcPts val="1300"/>
              </a:spcBef>
            </a:pPr>
            <a:endParaRPr lang="en-US" altLang="en-US" sz="5500">
              <a:solidFill>
                <a:schemeClr val="tx1"/>
              </a:solidFill>
              <a:ea typeface="ＭＳ Ｐゴシック" pitchFamily="-84" charset="-128"/>
            </a:endParaRPr>
          </a:p>
        </p:txBody>
      </p:sp>
      <p:sp>
        <p:nvSpPr>
          <p:cNvPr id="30722" name="Rectangle 2"/>
          <p:cNvSpPr>
            <a:spLocks/>
          </p:cNvSpPr>
          <p:nvPr/>
        </p:nvSpPr>
        <p:spPr bwMode="auto">
          <a:xfrm>
            <a:off x="1206500" y="723900"/>
            <a:ext cx="140827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300"/>
              </a:spcBef>
            </a:pPr>
            <a:r>
              <a:rPr lang="en-US" altLang="en-US" sz="5500">
                <a:solidFill>
                  <a:schemeClr val="tx1"/>
                </a:solidFill>
                <a:latin typeface="Times" pitchFamily="-84" charset="0"/>
                <a:ea typeface="ＭＳ Ｐゴシック" pitchFamily="-84" charset="-128"/>
                <a:sym typeface="Times" pitchFamily="-84" charset="0"/>
              </a:rPr>
              <a:t>Paul Tripp laments the loss of a full commission. </a:t>
            </a:r>
            <a:br>
              <a:rPr lang="en-US" altLang="en-US" sz="5500">
                <a:solidFill>
                  <a:schemeClr val="tx1"/>
                </a:solidFill>
                <a:latin typeface="Times" pitchFamily="-84" charset="0"/>
                <a:ea typeface="ＭＳ Ｐゴシック" pitchFamily="-84" charset="-128"/>
                <a:sym typeface="Times" pitchFamily="-84" charset="0"/>
              </a:rPr>
            </a:br>
            <a:endParaRPr lang="en-US" altLang="en-US" sz="5500">
              <a:solidFill>
                <a:schemeClr val="tx1"/>
              </a:solidFill>
              <a:latin typeface="Times" pitchFamily="-84" charset="0"/>
              <a:ea typeface="ＭＳ Ｐゴシック" pitchFamily="-84" charset="-128"/>
              <a:sym typeface="Times" pitchFamily="-84" charset="0"/>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1000"/>
                                        <p:tgtEl>
                                          <p:spTgt spid="29697"/>
                                        </p:tgtEl>
                                      </p:cBhvr>
                                    </p:animEffect>
                                    <p:anim calcmode="lin" valueType="num">
                                      <p:cBhvr>
                                        <p:cTn id="8" dur="1000" fill="hold"/>
                                        <p:tgtEl>
                                          <p:spTgt spid="29697"/>
                                        </p:tgtEl>
                                        <p:attrNameLst>
                                          <p:attrName>ppt_x</p:attrName>
                                        </p:attrNameLst>
                                      </p:cBhvr>
                                      <p:tavLst>
                                        <p:tav tm="0">
                                          <p:val>
                                            <p:strVal val="#ppt_x"/>
                                          </p:val>
                                        </p:tav>
                                        <p:tav tm="100000">
                                          <p:val>
                                            <p:strVal val="#ppt_x"/>
                                          </p:val>
                                        </p:tav>
                                      </p:tavLst>
                                    </p:anim>
                                    <p:anim calcmode="lin" valueType="num">
                                      <p:cBhvr>
                                        <p:cTn id="9" dur="900" decel="100000" fill="hold"/>
                                        <p:tgtEl>
                                          <p:spTgt spid="2969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69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054100" y="3403600"/>
            <a:ext cx="229997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300"/>
              </a:spcBef>
            </a:pPr>
            <a:r>
              <a:rPr lang="en-US" altLang="en-US" sz="5300">
                <a:solidFill>
                  <a:schemeClr val="tx1"/>
                </a:solidFill>
                <a:latin typeface="Times" pitchFamily="-84" charset="0"/>
                <a:ea typeface="ＭＳ Ｐゴシック" pitchFamily="-84" charset="-128"/>
                <a:sym typeface="Times" pitchFamily="-84" charset="0"/>
              </a:rPr>
              <a:t>George Peters said,</a:t>
            </a:r>
            <a:r>
              <a:rPr lang="ja-JP" altLang="en-US" sz="5300">
                <a:solidFill>
                  <a:schemeClr val="tx1"/>
                </a:solidFill>
                <a:latin typeface="Arial" pitchFamily="34" charset="0"/>
                <a:ea typeface="ＭＳ Ｐゴシック" pitchFamily="-84" charset="-128"/>
                <a:sym typeface="Times" pitchFamily="-84" charset="0"/>
              </a:rPr>
              <a:t>“</a:t>
            </a:r>
            <a:r>
              <a:rPr lang="en-US" altLang="ja-JP" sz="5300">
                <a:solidFill>
                  <a:schemeClr val="tx1"/>
                </a:solidFill>
                <a:latin typeface="Times" pitchFamily="-84" charset="0"/>
                <a:ea typeface="ＭＳ Ｐゴシック" pitchFamily="-84" charset="-128"/>
                <a:sym typeface="Times" pitchFamily="-84" charset="0"/>
              </a:rPr>
              <a:t>The church is God</a:t>
            </a:r>
            <a:r>
              <a:rPr lang="ja-JP" altLang="en-US" sz="5300">
                <a:solidFill>
                  <a:schemeClr val="tx1"/>
                </a:solidFill>
                <a:latin typeface="Arial" pitchFamily="34" charset="0"/>
                <a:ea typeface="ＭＳ Ｐゴシック" pitchFamily="-84" charset="-128"/>
                <a:sym typeface="Times" pitchFamily="-84" charset="0"/>
              </a:rPr>
              <a:t>’</a:t>
            </a:r>
            <a:r>
              <a:rPr lang="en-US" altLang="ja-JP" sz="5300">
                <a:solidFill>
                  <a:schemeClr val="tx1"/>
                </a:solidFill>
                <a:latin typeface="Times" pitchFamily="-84" charset="0"/>
                <a:ea typeface="ＭＳ Ｐゴシック" pitchFamily="-84" charset="-128"/>
                <a:sym typeface="Times" pitchFamily="-84" charset="0"/>
              </a:rPr>
              <a:t>s creation for the observance of the divine ordinances, and it is God</a:t>
            </a:r>
            <a:r>
              <a:rPr lang="ja-JP" altLang="en-US" sz="5300">
                <a:solidFill>
                  <a:schemeClr val="tx1"/>
                </a:solidFill>
                <a:latin typeface="Arial" pitchFamily="34" charset="0"/>
                <a:ea typeface="ＭＳ Ｐゴシック" pitchFamily="-84" charset="-128"/>
                <a:sym typeface="Times" pitchFamily="-84" charset="0"/>
              </a:rPr>
              <a:t>’</a:t>
            </a:r>
            <a:r>
              <a:rPr lang="en-US" altLang="ja-JP" sz="5300">
                <a:solidFill>
                  <a:schemeClr val="tx1"/>
                </a:solidFill>
                <a:latin typeface="Times" pitchFamily="-84" charset="0"/>
                <a:ea typeface="ＭＳ Ｐゴシック" pitchFamily="-84" charset="-128"/>
                <a:sym typeface="Times" pitchFamily="-84" charset="0"/>
              </a:rPr>
              <a:t>s institution for teaching purposes. Since the church is the pillar and ground of truth, the Great Commission falls principally upon her. She inherits the Great Commission from the apostles of Christ and becomes responsible for its realization. </a:t>
            </a:r>
            <a:r>
              <a:rPr lang="en-US" altLang="ja-JP" sz="5300" u="sng">
                <a:solidFill>
                  <a:schemeClr val="tx1"/>
                </a:solidFill>
                <a:latin typeface="Times" pitchFamily="-84" charset="0"/>
                <a:ea typeface="ＭＳ Ｐゴシック" pitchFamily="-84" charset="-128"/>
                <a:sym typeface="Times" pitchFamily="-84" charset="0"/>
              </a:rPr>
              <a:t>Too long has pietistic individualism dominated the mind and scene of Protestantism in relation to the Great Commission while the church was left asleep</a:t>
            </a:r>
            <a:r>
              <a:rPr lang="en-US" altLang="ja-JP" sz="5300">
                <a:solidFill>
                  <a:schemeClr val="tx1"/>
                </a:solidFill>
                <a:latin typeface="Times" pitchFamily="-84" charset="0"/>
                <a:ea typeface="ＭＳ Ｐゴシック" pitchFamily="-84" charset="-128"/>
                <a:sym typeface="Times" pitchFamily="-84" charset="0"/>
              </a:rPr>
              <a:t>.</a:t>
            </a:r>
            <a:r>
              <a:rPr lang="ja-JP" altLang="en-US" sz="5300">
                <a:solidFill>
                  <a:schemeClr val="tx1"/>
                </a:solidFill>
                <a:latin typeface="Arial" pitchFamily="34" charset="0"/>
                <a:ea typeface="ＭＳ Ｐゴシック" pitchFamily="-84" charset="-128"/>
                <a:sym typeface="Times" pitchFamily="-84" charset="0"/>
              </a:rPr>
              <a:t>”</a:t>
            </a:r>
            <a:r>
              <a:rPr lang="en-US" altLang="ja-JP" sz="5300">
                <a:solidFill>
                  <a:schemeClr val="tx1"/>
                </a:solidFill>
                <a:latin typeface="Times" pitchFamily="-84" charset="0"/>
                <a:ea typeface="ＭＳ Ｐゴシック" pitchFamily="-84" charset="-128"/>
                <a:sym typeface="Times" pitchFamily="-84" charset="0"/>
              </a:rPr>
              <a:t> </a:t>
            </a:r>
            <a:r>
              <a:rPr lang="en-US" altLang="ja-JP" sz="2300">
                <a:solidFill>
                  <a:schemeClr val="tx1"/>
                </a:solidFill>
                <a:latin typeface="Times" pitchFamily="-84" charset="0"/>
                <a:ea typeface="ＭＳ Ｐゴシック" pitchFamily="-84" charset="-128"/>
                <a:sym typeface="Times" pitchFamily="-84" charset="0"/>
              </a:rPr>
              <a:t>(A </a:t>
            </a:r>
            <a:r>
              <a:rPr lang="en-US" altLang="ja-JP" sz="2300" i="1">
                <a:solidFill>
                  <a:schemeClr val="tx1"/>
                </a:solidFill>
                <a:latin typeface="Times" pitchFamily="-84" charset="0"/>
                <a:ea typeface="ＭＳ Ｐゴシック" pitchFamily="-84" charset="-128"/>
                <a:sym typeface="Times" pitchFamily="-84" charset="0"/>
              </a:rPr>
              <a:t>Biblical Theology of Missions, </a:t>
            </a:r>
            <a:r>
              <a:rPr lang="en-US" altLang="ja-JP" sz="2300">
                <a:solidFill>
                  <a:schemeClr val="tx1"/>
                </a:solidFill>
                <a:latin typeface="Times" pitchFamily="-84" charset="0"/>
                <a:ea typeface="ＭＳ Ｐゴシック" pitchFamily="-84" charset="-128"/>
                <a:sym typeface="Times" pitchFamily="-84" charset="0"/>
              </a:rPr>
              <a:t>pp 220–221) </a:t>
            </a:r>
            <a:endParaRPr lang="en-US" altLang="en-US" sz="2300">
              <a:solidFill>
                <a:schemeClr val="tx1"/>
              </a:solidFill>
              <a:latin typeface="Times" pitchFamily="-84" charset="0"/>
              <a:ea typeface="ＭＳ Ｐゴシック" pitchFamily="-84" charset="-128"/>
              <a:sym typeface="Times" pitchFamily="-84" charset="0"/>
            </a:endParaRPr>
          </a:p>
        </p:txBody>
      </p:sp>
      <p:sp>
        <p:nvSpPr>
          <p:cNvPr id="31746" name="Rectangle 2"/>
          <p:cNvSpPr>
            <a:spLocks/>
          </p:cNvSpPr>
          <p:nvPr/>
        </p:nvSpPr>
        <p:spPr bwMode="auto">
          <a:xfrm>
            <a:off x="811213" y="901700"/>
            <a:ext cx="22821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ja-JP" altLang="en-US">
                <a:solidFill>
                  <a:schemeClr val="tx1"/>
                </a:solidFill>
                <a:latin typeface="Arial" pitchFamily="34" charset="0"/>
                <a:ea typeface="ＭＳ Ｐゴシック" pitchFamily="-84" charset="-128"/>
              </a:rPr>
              <a:t>“</a:t>
            </a:r>
            <a:r>
              <a:rPr lang="en-US" altLang="ja-JP">
                <a:solidFill>
                  <a:schemeClr val="tx1"/>
                </a:solidFill>
                <a:ea typeface="ＭＳ Ｐゴシック" pitchFamily="-84" charset="-128"/>
              </a:rPr>
              <a:t>Everywhere we have churches without missions and everywhere else we have missions without churches.</a:t>
            </a:r>
            <a:r>
              <a:rPr lang="ja-JP" altLang="en-US">
                <a:solidFill>
                  <a:schemeClr val="tx1"/>
                </a:solidFill>
                <a:latin typeface="Arial" pitchFamily="34" charset="0"/>
                <a:ea typeface="ＭＳ Ｐゴシック" pitchFamily="-84" charset="-128"/>
              </a:rPr>
              <a:t>”</a:t>
            </a:r>
            <a:endParaRPr lang="en-US" altLang="en-US">
              <a:solidFill>
                <a:schemeClr val="tx1"/>
              </a:solidFill>
              <a:ea typeface="ＭＳ Ｐゴシック" pitchFamily="-84" charset="-128"/>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fade">
                                      <p:cBhvr>
                                        <p:cTn id="7" dur="1000"/>
                                        <p:tgtEl>
                                          <p:spTgt spid="31745"/>
                                        </p:tgtEl>
                                      </p:cBhvr>
                                    </p:animEffect>
                                    <p:anim calcmode="lin" valueType="num">
                                      <p:cBhvr>
                                        <p:cTn id="8" dur="1000" fill="hold"/>
                                        <p:tgtEl>
                                          <p:spTgt spid="31745"/>
                                        </p:tgtEl>
                                        <p:attrNameLst>
                                          <p:attrName>ppt_x</p:attrName>
                                        </p:attrNameLst>
                                      </p:cBhvr>
                                      <p:tavLst>
                                        <p:tav tm="0">
                                          <p:val>
                                            <p:strVal val="#ppt_x"/>
                                          </p:val>
                                        </p:tav>
                                        <p:tav tm="100000">
                                          <p:val>
                                            <p:strVal val="#ppt_x"/>
                                          </p:val>
                                        </p:tav>
                                      </p:tavLst>
                                    </p:anim>
                                    <p:anim calcmode="lin" valueType="num">
                                      <p:cBhvr>
                                        <p:cTn id="9" dur="900" decel="100000" fill="hold"/>
                                        <p:tgtEl>
                                          <p:spTgt spid="3174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7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p:cNvSpPr>
          <p:nvPr/>
        </p:nvSpPr>
        <p:spPr bwMode="auto">
          <a:xfrm>
            <a:off x="774700" y="2159000"/>
            <a:ext cx="17881600" cy="1089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300"/>
              </a:spcBef>
            </a:pPr>
            <a:r>
              <a:rPr lang="en-US" altLang="en-US" sz="5400">
                <a:solidFill>
                  <a:schemeClr val="tx1"/>
                </a:solidFill>
                <a:latin typeface="Times" pitchFamily="-84" charset="0"/>
                <a:ea typeface="ＭＳ Ｐゴシック" pitchFamily="-84" charset="-128"/>
                <a:sym typeface="Times" pitchFamily="-84" charset="0"/>
              </a:rPr>
              <a:t> </a:t>
            </a:r>
            <a:r>
              <a:rPr lang="ja-JP" altLang="en-US" sz="5400">
                <a:solidFill>
                  <a:schemeClr val="tx1"/>
                </a:solidFill>
                <a:latin typeface="Arial" pitchFamily="34" charset="0"/>
                <a:ea typeface="ＭＳ Ｐゴシック" pitchFamily="-84" charset="-128"/>
                <a:sym typeface="Times" pitchFamily="-84" charset="0"/>
              </a:rPr>
              <a:t>“</a:t>
            </a:r>
            <a:r>
              <a:rPr lang="en-US" altLang="ja-JP" sz="5400">
                <a:solidFill>
                  <a:schemeClr val="tx1"/>
                </a:solidFill>
                <a:latin typeface="Times" pitchFamily="-84" charset="0"/>
                <a:ea typeface="ＭＳ Ｐゴシック" pitchFamily="-84" charset="-128"/>
                <a:sym typeface="Times" pitchFamily="-84" charset="0"/>
              </a:rPr>
              <a:t>The misconception that missions was the responsibility of individuals rather than the obligation of the churches. </a:t>
            </a:r>
            <a:r>
              <a:rPr lang="en-US" altLang="ja-JP" sz="5400" b="1">
                <a:solidFill>
                  <a:schemeClr val="tx1"/>
                </a:solidFill>
                <a:latin typeface="Times" pitchFamily="-84" charset="0"/>
                <a:ea typeface="ＭＳ Ｐゴシック" pitchFamily="-84" charset="-128"/>
                <a:sym typeface="Times" pitchFamily="-84" charset="0"/>
              </a:rPr>
              <a:t>This erroneous idea, advocated by </a:t>
            </a:r>
            <a:r>
              <a:rPr lang="en-US" altLang="ja-JP" sz="5400" b="1" u="sng">
                <a:solidFill>
                  <a:schemeClr val="tx1"/>
                </a:solidFill>
                <a:latin typeface="Times" pitchFamily="-84" charset="0"/>
                <a:ea typeface="ＭＳ Ｐゴシック" pitchFamily="-84" charset="-128"/>
                <a:sym typeface="Times" pitchFamily="-84" charset="0"/>
              </a:rPr>
              <a:t>Zwingli</a:t>
            </a:r>
            <a:r>
              <a:rPr lang="en-US" altLang="ja-JP" sz="5400" b="1">
                <a:solidFill>
                  <a:schemeClr val="tx1"/>
                </a:solidFill>
                <a:latin typeface="Times" pitchFamily="-84" charset="0"/>
                <a:ea typeface="ＭＳ Ｐゴシック" pitchFamily="-84" charset="-128"/>
                <a:sym typeface="Times" pitchFamily="-84" charset="0"/>
              </a:rPr>
              <a:t> and his </a:t>
            </a:r>
            <a:r>
              <a:rPr lang="en-US" altLang="ja-JP" sz="5400" b="1" u="sng">
                <a:solidFill>
                  <a:schemeClr val="tx1"/>
                </a:solidFill>
                <a:latin typeface="Times" pitchFamily="-84" charset="0"/>
                <a:ea typeface="ＭＳ Ｐゴシック" pitchFamily="-84" charset="-128"/>
                <a:sym typeface="Times" pitchFamily="-84" charset="0"/>
              </a:rPr>
              <a:t>successors</a:t>
            </a:r>
            <a:r>
              <a:rPr lang="en-US" altLang="ja-JP" sz="5400" b="1">
                <a:solidFill>
                  <a:schemeClr val="tx1"/>
                </a:solidFill>
                <a:latin typeface="Times" pitchFamily="-84" charset="0"/>
                <a:ea typeface="ＭＳ Ｐゴシック" pitchFamily="-84" charset="-128"/>
                <a:sym typeface="Times" pitchFamily="-84" charset="0"/>
              </a:rPr>
              <a:t>,</a:t>
            </a:r>
            <a:r>
              <a:rPr lang="en-US" altLang="ja-JP" sz="5400">
                <a:solidFill>
                  <a:schemeClr val="tx1"/>
                </a:solidFill>
                <a:latin typeface="Times" pitchFamily="-84" charset="0"/>
                <a:ea typeface="ＭＳ Ｐゴシック" pitchFamily="-84" charset="-128"/>
                <a:sym typeface="Times" pitchFamily="-84" charset="0"/>
              </a:rPr>
              <a:t> has only gradually and in part been overcome in recent decades. Zwingli maintained that missions is the business of </a:t>
            </a:r>
            <a:r>
              <a:rPr lang="en-US" altLang="ja-JP" sz="5400" u="sng">
                <a:solidFill>
                  <a:schemeClr val="tx1"/>
                </a:solidFill>
                <a:latin typeface="Times" pitchFamily="-84" charset="0"/>
                <a:ea typeface="ＭＳ Ｐゴシック" pitchFamily="-84" charset="-128"/>
                <a:sym typeface="Times" pitchFamily="-84" charset="0"/>
              </a:rPr>
              <a:t>specially called apostles</a:t>
            </a:r>
            <a:r>
              <a:rPr lang="en-US" altLang="ja-JP" sz="5400">
                <a:solidFill>
                  <a:schemeClr val="tx1"/>
                </a:solidFill>
                <a:latin typeface="Times" pitchFamily="-84" charset="0"/>
                <a:ea typeface="ＭＳ Ｐゴシック" pitchFamily="-84" charset="-128"/>
                <a:sym typeface="Times" pitchFamily="-84" charset="0"/>
              </a:rPr>
              <a:t>, and that the church as such has nothing to do with missions. This same idea carried over later into Pietism and became dominant in much of Western Protestantism. It still survives due to the inertness of many churches and their inability to organize effectively for missions on the one hand and the strong and vital individualism of some leaders on the other hand.</a:t>
            </a:r>
            <a:r>
              <a:rPr lang="ja-JP" altLang="en-US" sz="5400">
                <a:solidFill>
                  <a:schemeClr val="tx1"/>
                </a:solidFill>
                <a:latin typeface="Arial" pitchFamily="34" charset="0"/>
                <a:ea typeface="ＭＳ Ｐゴシック" pitchFamily="-84" charset="-128"/>
                <a:sym typeface="Times" pitchFamily="-84" charset="0"/>
              </a:rPr>
              <a:t>”</a:t>
            </a:r>
            <a:r>
              <a:rPr lang="en-US" altLang="ja-JP" sz="5400">
                <a:solidFill>
                  <a:schemeClr val="tx1"/>
                </a:solidFill>
                <a:latin typeface="Times" pitchFamily="-84" charset="0"/>
                <a:ea typeface="ＭＳ Ｐゴシック" pitchFamily="-84" charset="-128"/>
                <a:sym typeface="Times" pitchFamily="-84" charset="0"/>
              </a:rPr>
              <a:t> </a:t>
            </a:r>
          </a:p>
          <a:p>
            <a:pPr algn="l" eaLnBrk="1" hangingPunct="1">
              <a:spcBef>
                <a:spcPts val="1300"/>
              </a:spcBef>
            </a:pPr>
            <a:r>
              <a:rPr lang="en-US" altLang="en-US" sz="3400">
                <a:solidFill>
                  <a:schemeClr val="tx1"/>
                </a:solidFill>
                <a:latin typeface="Times" pitchFamily="-84" charset="0"/>
                <a:ea typeface="ＭＳ Ｐゴシック" pitchFamily="-84" charset="-128"/>
                <a:sym typeface="Times" pitchFamily="-84" charset="0"/>
              </a:rPr>
              <a:t>  (George Peters A </a:t>
            </a:r>
            <a:r>
              <a:rPr lang="en-US" altLang="en-US" sz="3400" i="1">
                <a:solidFill>
                  <a:schemeClr val="tx1"/>
                </a:solidFill>
                <a:latin typeface="Times" pitchFamily="-84" charset="0"/>
                <a:ea typeface="ＭＳ Ｐゴシック" pitchFamily="-84" charset="-128"/>
                <a:sym typeface="Times" pitchFamily="-84" charset="0"/>
              </a:rPr>
              <a:t>Biblical Theology oF Missions, </a:t>
            </a:r>
            <a:r>
              <a:rPr lang="en-US" altLang="en-US" sz="3400">
                <a:solidFill>
                  <a:schemeClr val="tx1"/>
                </a:solidFill>
                <a:latin typeface="Times" pitchFamily="-84" charset="0"/>
                <a:ea typeface="ＭＳ Ｐゴシック" pitchFamily="-84" charset="-128"/>
                <a:sym typeface="Times" pitchFamily="-84" charset="0"/>
              </a:rPr>
              <a:t>pp 216–217)</a:t>
            </a:r>
          </a:p>
        </p:txBody>
      </p:sp>
      <p:sp>
        <p:nvSpPr>
          <p:cNvPr id="32770" name="Rectangle 2"/>
          <p:cNvSpPr>
            <a:spLocks/>
          </p:cNvSpPr>
          <p:nvPr/>
        </p:nvSpPr>
        <p:spPr bwMode="auto">
          <a:xfrm>
            <a:off x="6478588" y="736600"/>
            <a:ext cx="114236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Fundamentally wrong from the beginning!</a:t>
            </a:r>
          </a:p>
        </p:txBody>
      </p:sp>
      <p:grpSp>
        <p:nvGrpSpPr>
          <p:cNvPr id="32771" name="Group 5"/>
          <p:cNvGrpSpPr>
            <a:grpSpLocks/>
          </p:cNvGrpSpPr>
          <p:nvPr/>
        </p:nvGrpSpPr>
        <p:grpSpPr bwMode="auto">
          <a:xfrm>
            <a:off x="18567400" y="952500"/>
            <a:ext cx="5588000" cy="5969000"/>
            <a:chOff x="0" y="0"/>
            <a:chExt cx="3520" cy="3760"/>
          </a:xfrm>
        </p:grpSpPr>
        <p:pic>
          <p:nvPicPr>
            <p:cNvPr id="327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3168"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7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20"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69"/>
                                        </p:tgtEl>
                                        <p:attrNameLst>
                                          <p:attrName>style.visibility</p:attrName>
                                        </p:attrNameLst>
                                      </p:cBhvr>
                                      <p:to>
                                        <p:strVal val="visible"/>
                                      </p:to>
                                    </p:set>
                                    <p:anim calcmode="lin" valueType="num">
                                      <p:cBhvr additive="base">
                                        <p:cTn id="7" dur="500" fill="hold"/>
                                        <p:tgtEl>
                                          <p:spTgt spid="32769"/>
                                        </p:tgtEl>
                                        <p:attrNameLst>
                                          <p:attrName>ppt_x</p:attrName>
                                        </p:attrNameLst>
                                      </p:cBhvr>
                                      <p:tavLst>
                                        <p:tav tm="0">
                                          <p:val>
                                            <p:strVal val="#ppt_x"/>
                                          </p:val>
                                        </p:tav>
                                        <p:tav tm="100000">
                                          <p:val>
                                            <p:strVal val="#ppt_x"/>
                                          </p:val>
                                        </p:tav>
                                      </p:tavLst>
                                    </p:anim>
                                    <p:anim calcmode="lin" valueType="num">
                                      <p:cBhvr additive="base">
                                        <p:cTn id="8" dur="500" fill="hold"/>
                                        <p:tgtEl>
                                          <p:spTgt spid="327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1244600" y="2787650"/>
            <a:ext cx="2220436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tabLst>
                <a:tab pos="139700" algn="l"/>
                <a:tab pos="457200" algn="l"/>
              </a:tabLs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spcBef>
                <a:spcPts val="1300"/>
              </a:spcBef>
            </a:pPr>
            <a:r>
              <a:rPr lang="ja-JP" altLang="en-US" sz="6600">
                <a:solidFill>
                  <a:schemeClr val="tx1"/>
                </a:solidFill>
                <a:latin typeface="Arial" pitchFamily="34" charset="0"/>
                <a:ea typeface="ＭＳ Ｐゴシック" pitchFamily="-84" charset="-128"/>
                <a:sym typeface="Times" pitchFamily="-84" charset="0"/>
              </a:rPr>
              <a:t>“</a:t>
            </a:r>
            <a:r>
              <a:rPr lang="en-US" altLang="ja-JP" sz="6600">
                <a:solidFill>
                  <a:schemeClr val="tx1"/>
                </a:solidFill>
                <a:latin typeface="Times" pitchFamily="-84" charset="0"/>
                <a:ea typeface="ＭＳ Ｐゴシック" pitchFamily="-84" charset="-128"/>
                <a:sym typeface="Times" pitchFamily="-84" charset="0"/>
              </a:rPr>
              <a:t>This erroneous idea, advocated by Zwingli and his successors...</a:t>
            </a:r>
            <a:r>
              <a:rPr lang="ja-JP" altLang="en-US" sz="6600">
                <a:solidFill>
                  <a:schemeClr val="tx1"/>
                </a:solidFill>
                <a:latin typeface="Arial" pitchFamily="34" charset="0"/>
                <a:ea typeface="ＭＳ Ｐゴシック" pitchFamily="-84" charset="-128"/>
                <a:sym typeface="Times" pitchFamily="-84" charset="0"/>
              </a:rPr>
              <a:t>”</a:t>
            </a:r>
            <a:endParaRPr lang="en-US" altLang="en-US" sz="6600">
              <a:solidFill>
                <a:schemeClr val="tx1"/>
              </a:solidFill>
              <a:latin typeface="Times" pitchFamily="-84" charset="0"/>
              <a:ea typeface="ＭＳ Ｐゴシック" pitchFamily="-84" charset="-128"/>
              <a:sym typeface="Times" pitchFamily="-84" charset="0"/>
            </a:endParaRPr>
          </a:p>
        </p:txBody>
      </p:sp>
      <p:sp>
        <p:nvSpPr>
          <p:cNvPr id="33794" name="Rectangle 2"/>
          <p:cNvSpPr>
            <a:spLocks/>
          </p:cNvSpPr>
          <p:nvPr/>
        </p:nvSpPr>
        <p:spPr bwMode="auto">
          <a:xfrm>
            <a:off x="1230313" y="4838700"/>
            <a:ext cx="219202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7200">
                <a:solidFill>
                  <a:schemeClr val="tx1"/>
                </a:solidFill>
                <a:ea typeface="ＭＳ Ｐゴシック" pitchFamily="-84" charset="-128"/>
              </a:rPr>
              <a:t>Why are the Anabaptists of America adopting old Evangelical methods of missions, just at a time when the Evangelicals themselves have started discarding them?</a:t>
            </a:r>
          </a:p>
        </p:txBody>
      </p:sp>
      <p:sp>
        <p:nvSpPr>
          <p:cNvPr id="33795" name="Rectangle 3"/>
          <p:cNvSpPr>
            <a:spLocks/>
          </p:cNvSpPr>
          <p:nvPr/>
        </p:nvSpPr>
        <p:spPr bwMode="auto">
          <a:xfrm>
            <a:off x="5275263" y="927100"/>
            <a:ext cx="141351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7200">
                <a:solidFill>
                  <a:schemeClr val="tx1"/>
                </a:solidFill>
                <a:ea typeface="ＭＳ Ｐゴシック" pitchFamily="-84" charset="-128"/>
              </a:rPr>
              <a:t>Did he just say what I think he said?</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anim calcmode="lin" valueType="num">
                                      <p:cBhvr additive="base">
                                        <p:cTn id="7" dur="500" fill="hold"/>
                                        <p:tgtEl>
                                          <p:spTgt spid="33793"/>
                                        </p:tgtEl>
                                        <p:attrNameLst>
                                          <p:attrName>ppt_x</p:attrName>
                                        </p:attrNameLst>
                                      </p:cBhvr>
                                      <p:tavLst>
                                        <p:tav tm="0">
                                          <p:val>
                                            <p:strVal val="#ppt_x"/>
                                          </p:val>
                                        </p:tav>
                                        <p:tav tm="100000">
                                          <p:val>
                                            <p:strVal val="#ppt_x"/>
                                          </p:val>
                                        </p:tav>
                                      </p:tavLst>
                                    </p:anim>
                                    <p:anim calcmode="lin" valueType="num">
                                      <p:cBhvr additive="base">
                                        <p:cTn id="8" dur="500" fill="hold"/>
                                        <p:tgtEl>
                                          <p:spTgt spid="337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4"/>
                                        </p:tgtEl>
                                        <p:attrNameLst>
                                          <p:attrName>style.visibility</p:attrName>
                                        </p:attrNameLst>
                                      </p:cBhvr>
                                      <p:to>
                                        <p:strVal val="visible"/>
                                      </p:to>
                                    </p:set>
                                    <p:anim calcmode="lin" valueType="num">
                                      <p:cBhvr additive="base">
                                        <p:cTn id="13" dur="500" fill="hold"/>
                                        <p:tgtEl>
                                          <p:spTgt spid="33794"/>
                                        </p:tgtEl>
                                        <p:attrNameLst>
                                          <p:attrName>ppt_x</p:attrName>
                                        </p:attrNameLst>
                                      </p:cBhvr>
                                      <p:tavLst>
                                        <p:tav tm="0">
                                          <p:val>
                                            <p:strVal val="#ppt_x"/>
                                          </p:val>
                                        </p:tav>
                                        <p:tav tm="100000">
                                          <p:val>
                                            <p:strVal val="#ppt_x"/>
                                          </p:val>
                                        </p:tav>
                                      </p:tavLst>
                                    </p:anim>
                                    <p:anim calcmode="lin" valueType="num">
                                      <p:cBhvr additive="base">
                                        <p:cTn id="14"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autoUpdateAnimBg="0"/>
      <p:bldP spid="3379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270000"/>
            <a:ext cx="7543800" cy="1097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4" name="Rectangle 2"/>
          <p:cNvSpPr>
            <a:spLocks/>
          </p:cNvSpPr>
          <p:nvPr/>
        </p:nvSpPr>
        <p:spPr bwMode="auto">
          <a:xfrm>
            <a:off x="9245600" y="1739900"/>
            <a:ext cx="12865100" cy="1155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ja-JP" altLang="en-US">
                <a:solidFill>
                  <a:srgbClr val="000000"/>
                </a:solidFill>
                <a:latin typeface="Arial" pitchFamily="34" charset="0"/>
                <a:ea typeface="ＭＳ Ｐゴシック" pitchFamily="-84" charset="-128"/>
              </a:rPr>
              <a:t>“</a:t>
            </a:r>
            <a:r>
              <a:rPr lang="en-US" altLang="ja-JP">
                <a:solidFill>
                  <a:srgbClr val="000000"/>
                </a:solidFill>
                <a:ea typeface="ＭＳ Ｐゴシック" pitchFamily="-84" charset="-128"/>
              </a:rPr>
              <a:t>These are sad times, in which we live; nay, truly, there is more danger now than in the time of our fathers, who suffered death for the testimony of the Lord. Few will believe this, because the great majority look to that which is external and corporeal, and in this respect it is now better, quieter and more comfortable; few only look to that which is internal and pertains to the soul, and on which everything depends,</a:t>
            </a:r>
          </a:p>
          <a:p>
            <a:pPr algn="l" eaLnBrk="1" hangingPunct="1"/>
            <a:r>
              <a:rPr lang="en-US" altLang="en-US">
                <a:solidFill>
                  <a:srgbClr val="000000"/>
                </a:solidFill>
                <a:ea typeface="ＭＳ Ｐゴシック" pitchFamily="-84" charset="-128"/>
              </a:rPr>
              <a:t> </a:t>
            </a:r>
          </a:p>
          <a:p>
            <a:pPr algn="l" eaLnBrk="1" hangingPunct="1"/>
            <a:r>
              <a:rPr lang="ja-JP" altLang="en-US">
                <a:solidFill>
                  <a:srgbClr val="000000"/>
                </a:solidFill>
                <a:latin typeface="Arial" pitchFamily="34" charset="0"/>
                <a:ea typeface="ＭＳ Ｐゴシック" pitchFamily="-84" charset="-128"/>
              </a:rPr>
              <a:t>‘</a:t>
            </a:r>
            <a:r>
              <a:rPr lang="en-US" altLang="ja-JP">
                <a:solidFill>
                  <a:srgbClr val="000000"/>
                </a:solidFill>
                <a:ea typeface="ＭＳ Ｐゴシック" pitchFamily="-84" charset="-128"/>
              </a:rPr>
              <a:t>for what is a man profited, if he shall gain the whole world, and lose his own soul? or what shall a man give in exchange for his soul?</a:t>
            </a:r>
            <a:r>
              <a:rPr lang="ja-JP" altLang="en-US">
                <a:solidFill>
                  <a:srgbClr val="000000"/>
                </a:solidFill>
                <a:latin typeface="Arial" pitchFamily="34" charset="0"/>
                <a:ea typeface="ＭＳ Ｐゴシック" pitchFamily="-84" charset="-128"/>
              </a:rPr>
              <a:t>’</a:t>
            </a:r>
            <a:r>
              <a:rPr lang="en-US" altLang="ja-JP">
                <a:solidFill>
                  <a:srgbClr val="000000"/>
                </a:solidFill>
                <a:ea typeface="ＭＳ Ｐゴシック" pitchFamily="-84" charset="-128"/>
              </a:rPr>
              <a:t>" Matt. 16:26.</a:t>
            </a:r>
            <a:endParaRPr lang="en-US" altLang="en-US">
              <a:solidFill>
                <a:srgbClr val="000000"/>
              </a:solidFill>
              <a:ea typeface="ＭＳ Ｐゴシック" pitchFamily="-84" charset="-128"/>
            </a:endParaRPr>
          </a:p>
        </p:txBody>
      </p:sp>
      <p:sp>
        <p:nvSpPr>
          <p:cNvPr id="16387" name="Rectangle 3"/>
          <p:cNvSpPr>
            <a:spLocks/>
          </p:cNvSpPr>
          <p:nvPr/>
        </p:nvSpPr>
        <p:spPr bwMode="auto">
          <a:xfrm>
            <a:off x="8828088" y="546100"/>
            <a:ext cx="96710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rgbClr val="020202"/>
                </a:solidFill>
                <a:ea typeface="ＭＳ Ｐゴシック" pitchFamily="-84" charset="-128"/>
              </a:rPr>
              <a:t>Introduction to the Martyrs Mirror</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500" fill="hold"/>
                                        <p:tgtEl>
                                          <p:spTgt spid="84994"/>
                                        </p:tgtEl>
                                        <p:attrNameLst>
                                          <p:attrName>ppt_w</p:attrName>
                                        </p:attrNameLst>
                                      </p:cBhvr>
                                      <p:tavLst>
                                        <p:tav tm="0">
                                          <p:val>
                                            <p:strVal val="4*#ppt_w"/>
                                          </p:val>
                                        </p:tav>
                                        <p:tav tm="100000">
                                          <p:val>
                                            <p:strVal val="#ppt_w"/>
                                          </p:val>
                                        </p:tav>
                                      </p:tavLst>
                                    </p:anim>
                                    <p:anim calcmode="lin" valueType="num">
                                      <p:cBhvr>
                                        <p:cTn id="8" dur="500" fill="hold"/>
                                        <p:tgtEl>
                                          <p:spTgt spid="8499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84994">
                                            <p:txEl>
                                              <p:pRg st="0" end="0"/>
                                            </p:txEl>
                                          </p:spTgt>
                                        </p:tgtEl>
                                        <p:attrNameLst>
                                          <p:attrName>style.visibility</p:attrName>
                                        </p:attrNameLst>
                                      </p:cBhvr>
                                      <p:to>
                                        <p:strVal val="visible"/>
                                      </p:to>
                                    </p:set>
                                    <p:animEffect transition="in" filter="fade">
                                      <p:cBhvr>
                                        <p:cTn id="13" dur="1000"/>
                                        <p:tgtEl>
                                          <p:spTgt spid="84994">
                                            <p:txEl>
                                              <p:pRg st="0" end="0"/>
                                            </p:txEl>
                                          </p:spTgt>
                                        </p:tgtEl>
                                      </p:cBhvr>
                                    </p:animEffect>
                                    <p:anim calcmode="lin" valueType="num">
                                      <p:cBhvr>
                                        <p:cTn id="14" dur="1000" fill="hold"/>
                                        <p:tgtEl>
                                          <p:spTgt spid="84994">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84994">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499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nodeType="clickEffect">
                                  <p:stCondLst>
                                    <p:cond delay="0"/>
                                  </p:stCondLst>
                                  <p:childTnLst>
                                    <p:set>
                                      <p:cBhvr>
                                        <p:cTn id="20" dur="1" fill="hold">
                                          <p:stCondLst>
                                            <p:cond delay="0"/>
                                          </p:stCondLst>
                                        </p:cTn>
                                        <p:tgtEl>
                                          <p:spTgt spid="84994">
                                            <p:txEl>
                                              <p:pRg st="2" end="2"/>
                                            </p:txEl>
                                          </p:spTgt>
                                        </p:tgtEl>
                                        <p:attrNameLst>
                                          <p:attrName>style.visibility</p:attrName>
                                        </p:attrNameLst>
                                      </p:cBhvr>
                                      <p:to>
                                        <p:strVal val="visible"/>
                                      </p:to>
                                    </p:set>
                                    <p:animEffect transition="in" filter="fade">
                                      <p:cBhvr>
                                        <p:cTn id="21" dur="1000"/>
                                        <p:tgtEl>
                                          <p:spTgt spid="84994">
                                            <p:txEl>
                                              <p:pRg st="2" end="2"/>
                                            </p:txEl>
                                          </p:spTgt>
                                        </p:tgtEl>
                                      </p:cBhvr>
                                    </p:animEffect>
                                    <p:anim calcmode="lin" valueType="num">
                                      <p:cBhvr>
                                        <p:cTn id="22" dur="1000" fill="hold"/>
                                        <p:tgtEl>
                                          <p:spTgt spid="84994">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84994">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499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2903538" y="3175000"/>
            <a:ext cx="173799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6800">
                <a:solidFill>
                  <a:schemeClr val="tx1"/>
                </a:solidFill>
                <a:ea typeface="ＭＳ Ｐゴシック" pitchFamily="-84" charset="-128"/>
              </a:rPr>
              <a:t>What would you have done on January 22, 1525?</a:t>
            </a:r>
          </a:p>
        </p:txBody>
      </p:sp>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596900" y="1543050"/>
            <a:ext cx="17462500" cy="8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marL="457200" indent="-228600"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5100">
                <a:solidFill>
                  <a:schemeClr val="tx1"/>
                </a:solidFill>
                <a:ea typeface="ＭＳ Ｐゴシック" pitchFamily="-84" charset="-128"/>
              </a:rPr>
              <a:t>•	Menno Simons said</a:t>
            </a:r>
            <a:r>
              <a:rPr lang="en-US" altLang="en-US" sz="4800">
                <a:solidFill>
                  <a:schemeClr val="tx1"/>
                </a:solidFill>
                <a:latin typeface="Symbol" pitchFamily="18" charset="2"/>
                <a:ea typeface="ＭＳ Ｐゴシック" pitchFamily="-84" charset="-128"/>
                <a:sym typeface="Symbol" pitchFamily="18" charset="2"/>
              </a:rPr>
              <a:t>, </a:t>
            </a:r>
            <a:r>
              <a:rPr lang="ja-JP" altLang="en-US" sz="4800">
                <a:solidFill>
                  <a:schemeClr val="tx1"/>
                </a:solidFill>
                <a:latin typeface="Arial" pitchFamily="34" charset="0"/>
                <a:ea typeface="ＭＳ Ｐゴシック" pitchFamily="-84" charset="-128"/>
                <a:sym typeface="Symbol" pitchFamily="18" charset="2"/>
              </a:rPr>
              <a:t>“</a:t>
            </a:r>
            <a:r>
              <a:rPr lang="en-US" altLang="ja-JP" sz="4800">
                <a:solidFill>
                  <a:schemeClr val="tx1"/>
                </a:solidFill>
                <a:latin typeface="Times New Roman" pitchFamily="18" charset="0"/>
                <a:ea typeface="ＭＳ Ｐゴシック" pitchFamily="-84" charset="-128"/>
                <a:cs typeface="Times New Roman" pitchFamily="18" charset="0"/>
                <a:sym typeface="Times New Roman" pitchFamily="18" charset="0"/>
              </a:rPr>
              <a:t>Therefore we preach, as much as is possible, both by day and by night, in houses and in fields, in forests and wastes, hither and yon, at home or abroad, in prisons and in dungeons, in water and in fire, on the scaffold and on the wheel, before lords and princes, through mouth and pen, with possessions and blood, with life and death.... We could wish that we might save all mankind from the jaws of hell, free them from the chains of their sins, and by the gracious help of God add them to Christ by the Gospel of his peace.  For this is the true nature of the love which is of God.</a:t>
            </a:r>
            <a:r>
              <a:rPr lang="ja-JP" altLang="en-US" sz="4800">
                <a:solidFill>
                  <a:schemeClr val="tx1"/>
                </a:solidFill>
                <a:latin typeface="Arial" pitchFamily="34" charset="0"/>
                <a:ea typeface="ＭＳ Ｐゴシック" pitchFamily="-84" charset="-128"/>
                <a:sym typeface="Times New Roman" pitchFamily="18" charset="0"/>
              </a:rPr>
              <a:t>”</a:t>
            </a:r>
            <a:endParaRPr lang="en-US" altLang="en-US" sz="4800">
              <a:solidFill>
                <a:schemeClr val="tx1"/>
              </a:solidFill>
              <a:latin typeface="Times New Roman" pitchFamily="18" charset="0"/>
              <a:ea typeface="ＭＳ Ｐゴシック" pitchFamily="-84" charset="-128"/>
              <a:sym typeface="Times New Roman" pitchFamily="18" charset="0"/>
            </a:endParaRPr>
          </a:p>
        </p:txBody>
      </p:sp>
      <p:pic>
        <p:nvPicPr>
          <p:cNvPr id="3584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8713" y="1106488"/>
            <a:ext cx="5930900"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43" name="Rectangle 3"/>
          <p:cNvSpPr>
            <a:spLocks/>
          </p:cNvSpPr>
          <p:nvPr/>
        </p:nvSpPr>
        <p:spPr bwMode="auto">
          <a:xfrm>
            <a:off x="7594600" y="577850"/>
            <a:ext cx="5311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5720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4800">
                <a:solidFill>
                  <a:schemeClr val="tx1"/>
                </a:solidFill>
                <a:latin typeface="Times New Roman Bold" charset="0"/>
                <a:ea typeface="ＭＳ Ｐゴシック" pitchFamily="-84" charset="-128"/>
                <a:sym typeface="Times New Roman Bold" charset="0"/>
              </a:rPr>
              <a:t>Preach everywhere!</a:t>
            </a:r>
          </a:p>
        </p:txBody>
      </p:sp>
      <p:sp>
        <p:nvSpPr>
          <p:cNvPr id="35844" name="Rectangle 4"/>
          <p:cNvSpPr>
            <a:spLocks/>
          </p:cNvSpPr>
          <p:nvPr/>
        </p:nvSpPr>
        <p:spPr bwMode="auto">
          <a:xfrm>
            <a:off x="1371600" y="10496550"/>
            <a:ext cx="194437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800">
                <a:solidFill>
                  <a:schemeClr val="tx1"/>
                </a:solidFill>
                <a:latin typeface="Times New Roman" pitchFamily="18" charset="0"/>
                <a:ea typeface="ＭＳ Ｐゴシック" pitchFamily="-84" charset="-128"/>
                <a:sym typeface="Times New Roman" pitchFamily="18" charset="0"/>
              </a:rPr>
              <a:t>A citizen of Heilbronn testified before a court in 1539 that prior to his baptism he had fled from the Anabaptists as from the devil himself, because of the fervent energy with which they sought to persuade him.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1"/>
                                        </p:tgtEl>
                                        <p:attrNameLst>
                                          <p:attrName>style.visibility</p:attrName>
                                        </p:attrNameLst>
                                      </p:cBhvr>
                                      <p:to>
                                        <p:strVal val="visible"/>
                                      </p:to>
                                    </p:set>
                                    <p:anim calcmode="lin" valueType="num">
                                      <p:cBhvr additive="base">
                                        <p:cTn id="7" dur="500" fill="hold"/>
                                        <p:tgtEl>
                                          <p:spTgt spid="35841"/>
                                        </p:tgtEl>
                                        <p:attrNameLst>
                                          <p:attrName>ppt_x</p:attrName>
                                        </p:attrNameLst>
                                      </p:cBhvr>
                                      <p:tavLst>
                                        <p:tav tm="0">
                                          <p:val>
                                            <p:strVal val="#ppt_x"/>
                                          </p:val>
                                        </p:tav>
                                        <p:tav tm="100000">
                                          <p:val>
                                            <p:strVal val="#ppt_x"/>
                                          </p:val>
                                        </p:tav>
                                      </p:tavLst>
                                    </p:anim>
                                    <p:anim calcmode="lin" valueType="num">
                                      <p:cBhvr additive="base">
                                        <p:cTn id="8" dur="500" fill="hold"/>
                                        <p:tgtEl>
                                          <p:spTgt spid="3584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additive="base">
                                        <p:cTn id="13" dur="500" fill="hold"/>
                                        <p:tgtEl>
                                          <p:spTgt spid="35844"/>
                                        </p:tgtEl>
                                        <p:attrNameLst>
                                          <p:attrName>ppt_x</p:attrName>
                                        </p:attrNameLst>
                                      </p:cBhvr>
                                      <p:tavLst>
                                        <p:tav tm="0">
                                          <p:val>
                                            <p:strVal val="#ppt_x"/>
                                          </p:val>
                                        </p:tav>
                                        <p:tav tm="100000">
                                          <p:val>
                                            <p:strVal val="#ppt_x"/>
                                          </p:val>
                                        </p:tav>
                                      </p:tavLst>
                                    </p:anim>
                                    <p:anim calcmode="lin" valueType="num">
                                      <p:cBhvr additive="base">
                                        <p:cTn id="14"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autoUpdateAnimBg="0"/>
      <p:bldP spid="3584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7" name="Group 3"/>
          <p:cNvGrpSpPr>
            <a:grpSpLocks/>
          </p:cNvGrpSpPr>
          <p:nvPr/>
        </p:nvGrpSpPr>
        <p:grpSpPr bwMode="auto">
          <a:xfrm>
            <a:off x="5702300" y="1862138"/>
            <a:ext cx="14516100" cy="9359900"/>
            <a:chOff x="0" y="0"/>
            <a:chExt cx="9144" cy="5896"/>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8792" cy="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6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 cy="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6866" name="Rectangle 4"/>
          <p:cNvSpPr>
            <a:spLocks/>
          </p:cNvSpPr>
          <p:nvPr/>
        </p:nvSpPr>
        <p:spPr bwMode="auto">
          <a:xfrm>
            <a:off x="9047163" y="774700"/>
            <a:ext cx="5702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rgbClr val="020008"/>
                </a:solidFill>
                <a:ea typeface="ＭＳ Ｐゴシック" pitchFamily="-84" charset="-128"/>
              </a:rPr>
              <a:t>ZEAL FOR SOULS!</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ppt_x"/>
                                          </p:val>
                                        </p:tav>
                                        <p:tav tm="100000">
                                          <p:val>
                                            <p:strVal val="#ppt_x"/>
                                          </p:val>
                                        </p:tav>
                                      </p:tavLst>
                                    </p:anim>
                                    <p:anim calcmode="lin" valueType="num">
                                      <p:cBhvr additive="base">
                                        <p:cTn id="8"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p:cNvSpPr>
          <p:nvPr/>
        </p:nvSpPr>
        <p:spPr bwMode="auto">
          <a:xfrm>
            <a:off x="1397000" y="7988300"/>
            <a:ext cx="20650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700">
                <a:solidFill>
                  <a:schemeClr val="tx1"/>
                </a:solidFill>
                <a:latin typeface="Times New Roman" pitchFamily="18" charset="0"/>
                <a:ea typeface="ＭＳ Ｐゴシック" pitchFamily="-84" charset="-128"/>
                <a:sym typeface="Times New Roman" pitchFamily="18" charset="0"/>
              </a:rPr>
              <a:t> The sending Church of Augsburg shared the conviction of the missionaries and urgently called for commitment to evangelism. </a:t>
            </a:r>
            <a:r>
              <a:rPr lang="en-US" altLang="en-US" sz="4700" u="sng">
                <a:solidFill>
                  <a:schemeClr val="tx1"/>
                </a:solidFill>
                <a:latin typeface="Times New Roman" pitchFamily="18" charset="0"/>
                <a:ea typeface="ＭＳ Ｐゴシック" pitchFamily="-84" charset="-128"/>
                <a:sym typeface="Times New Roman" pitchFamily="18" charset="0"/>
              </a:rPr>
              <a:t>Within two weeks from the end of the conference on August 24 to the issuance of a new mandate by the Augsburg authorities against the Anabaptists on September 6, the Augsburg church sent out more than two dozen missionaries to strategic centers in Germany and Austria</a:t>
            </a:r>
            <a:r>
              <a:rPr lang="en-US" altLang="en-US" sz="4700">
                <a:solidFill>
                  <a:schemeClr val="tx1"/>
                </a:solidFill>
                <a:latin typeface="Times New Roman" pitchFamily="18" charset="0"/>
                <a:ea typeface="ＭＳ Ｐゴシック" pitchFamily="-84" charset="-128"/>
                <a:sym typeface="Times New Roman" pitchFamily="18" charset="0"/>
              </a:rPr>
              <a:t>. </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1825" y="1181100"/>
            <a:ext cx="8218488"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891" name="Rectangle 3"/>
          <p:cNvSpPr>
            <a:spLocks/>
          </p:cNvSpPr>
          <p:nvPr/>
        </p:nvSpPr>
        <p:spPr bwMode="auto">
          <a:xfrm>
            <a:off x="7785100" y="781050"/>
            <a:ext cx="44005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5720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000">
                <a:solidFill>
                  <a:schemeClr val="tx1"/>
                </a:solidFill>
                <a:latin typeface="Times New Roman Bold" charset="0"/>
                <a:ea typeface="ＭＳ Ｐゴシック" pitchFamily="-84" charset="-128"/>
                <a:sym typeface="Times New Roman Bold" charset="0"/>
              </a:rPr>
              <a:t>The Martyrs Synod</a:t>
            </a:r>
          </a:p>
        </p:txBody>
      </p:sp>
      <p:sp>
        <p:nvSpPr>
          <p:cNvPr id="37892" name="Rectangle 4"/>
          <p:cNvSpPr>
            <a:spLocks/>
          </p:cNvSpPr>
          <p:nvPr/>
        </p:nvSpPr>
        <p:spPr bwMode="auto">
          <a:xfrm>
            <a:off x="1600200" y="1670050"/>
            <a:ext cx="146431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500">
                <a:solidFill>
                  <a:schemeClr val="tx1"/>
                </a:solidFill>
                <a:latin typeface="Times New Roman" pitchFamily="18" charset="0"/>
                <a:ea typeface="ＭＳ Ｐゴシック" pitchFamily="-84" charset="-128"/>
                <a:sym typeface="Times New Roman" pitchFamily="18" charset="0"/>
              </a:rPr>
              <a:t>At the Martyrs Synod, there was planned a systematic sending of missionaries.  The designation </a:t>
            </a:r>
            <a:r>
              <a:rPr lang="ja-JP" altLang="en-US" sz="4500">
                <a:solidFill>
                  <a:schemeClr val="tx1"/>
                </a:solidFill>
                <a:latin typeface="Arial" pitchFamily="34" charset="0"/>
                <a:ea typeface="ＭＳ Ｐゴシック" pitchFamily="-84" charset="-128"/>
                <a:sym typeface="Times New Roman" pitchFamily="18" charset="0"/>
              </a:rPr>
              <a:t>“</a:t>
            </a:r>
            <a:r>
              <a:rPr lang="en-US" altLang="ja-JP" sz="4500">
                <a:solidFill>
                  <a:schemeClr val="tx1"/>
                </a:solidFill>
                <a:latin typeface="Times New Roman" pitchFamily="18" charset="0"/>
                <a:ea typeface="ＭＳ Ｐゴシック" pitchFamily="-84" charset="-128"/>
                <a:cs typeface="Times New Roman" pitchFamily="18" charset="0"/>
                <a:sym typeface="Times New Roman" pitchFamily="18" charset="0"/>
              </a:rPr>
              <a:t>apostles</a:t>
            </a:r>
            <a:r>
              <a:rPr lang="ja-JP" altLang="en-US" sz="4500">
                <a:solidFill>
                  <a:schemeClr val="tx1"/>
                </a:solidFill>
                <a:latin typeface="Arial" pitchFamily="34" charset="0"/>
                <a:ea typeface="ＭＳ Ｐゴシック" pitchFamily="-84" charset="-128"/>
                <a:sym typeface="Times New Roman" pitchFamily="18" charset="0"/>
              </a:rPr>
              <a:t>”</a:t>
            </a:r>
            <a:r>
              <a:rPr lang="en-US" altLang="ja-JP" sz="4500">
                <a:solidFill>
                  <a:schemeClr val="tx1"/>
                </a:solidFill>
                <a:latin typeface="Times New Roman" pitchFamily="18" charset="0"/>
                <a:ea typeface="ＭＳ Ｐゴシック" pitchFamily="-84" charset="-128"/>
                <a:cs typeface="Times New Roman" pitchFamily="18" charset="0"/>
                <a:sym typeface="Times New Roman" pitchFamily="18" charset="0"/>
              </a:rPr>
              <a:t> was deliberately chosen for those who were sent out in apostolic teams of three to specific places for the sole purpose of evangelism and church planting. Hans Hut, one of the chairmen of the 1527 missionary conference in Augsburg, had already sent apostles to many parts of Europe.</a:t>
            </a:r>
            <a:endParaRPr lang="en-US" altLang="en-US" sz="4500">
              <a:solidFill>
                <a:schemeClr val="tx1"/>
              </a:solidFill>
              <a:latin typeface="Times New Roman" pitchFamily="18" charset="0"/>
              <a:ea typeface="ＭＳ Ｐゴシック" pitchFamily="-84" charset="-128"/>
              <a:cs typeface="Times New Roman" pitchFamily="18" charset="0"/>
              <a:sym typeface="Times New Roman" pitchFamily="18"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900" decel="100000" fill="hold"/>
                                        <p:tgtEl>
                                          <p:spTgt spid="3789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89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7889"/>
                                        </p:tgtEl>
                                        <p:attrNameLst>
                                          <p:attrName>style.visibility</p:attrName>
                                        </p:attrNameLst>
                                      </p:cBhvr>
                                      <p:to>
                                        <p:strVal val="visible"/>
                                      </p:to>
                                    </p:set>
                                    <p:animEffect transition="in" filter="fade">
                                      <p:cBhvr>
                                        <p:cTn id="15" dur="1000"/>
                                        <p:tgtEl>
                                          <p:spTgt spid="37889"/>
                                        </p:tgtEl>
                                      </p:cBhvr>
                                    </p:animEffect>
                                    <p:anim calcmode="lin" valueType="num">
                                      <p:cBhvr>
                                        <p:cTn id="16" dur="1000" fill="hold"/>
                                        <p:tgtEl>
                                          <p:spTgt spid="37889"/>
                                        </p:tgtEl>
                                        <p:attrNameLst>
                                          <p:attrName>ppt_x</p:attrName>
                                        </p:attrNameLst>
                                      </p:cBhvr>
                                      <p:tavLst>
                                        <p:tav tm="0">
                                          <p:val>
                                            <p:strVal val="#ppt_x"/>
                                          </p:val>
                                        </p:tav>
                                        <p:tav tm="100000">
                                          <p:val>
                                            <p:strVal val="#ppt_x"/>
                                          </p:val>
                                        </p:tav>
                                      </p:tavLst>
                                    </p:anim>
                                    <p:anim calcmode="lin" valueType="num">
                                      <p:cBhvr>
                                        <p:cTn id="17" dur="900" decel="100000" fill="hold"/>
                                        <p:tgtEl>
                                          <p:spTgt spid="3788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788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utoUpdateAnimBg="0"/>
      <p:bldP spid="3789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p:cNvSpPr>
          <p:nvPr/>
        </p:nvSpPr>
        <p:spPr bwMode="auto">
          <a:xfrm>
            <a:off x="9985375" y="711200"/>
            <a:ext cx="22510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Women</a:t>
            </a:r>
          </a:p>
        </p:txBody>
      </p:sp>
      <p:sp>
        <p:nvSpPr>
          <p:cNvPr id="38914" name="Rectangle 2"/>
          <p:cNvSpPr>
            <a:spLocks/>
          </p:cNvSpPr>
          <p:nvPr/>
        </p:nvSpPr>
        <p:spPr bwMode="auto">
          <a:xfrm>
            <a:off x="1231900" y="1663700"/>
            <a:ext cx="205867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solidFill>
                  <a:schemeClr val="tx1"/>
                </a:solidFill>
                <a:latin typeface="Times New Roman" pitchFamily="18" charset="0"/>
                <a:ea typeface="ＭＳ Ｐゴシック" pitchFamily="-84" charset="-128"/>
                <a:sym typeface="Times New Roman" pitchFamily="18" charset="0"/>
              </a:rPr>
              <a:t>the Württemberg government</a:t>
            </a:r>
            <a:r>
              <a:rPr lang="ja-JP" altLang="en-US">
                <a:solidFill>
                  <a:schemeClr val="tx1"/>
                </a:solidFill>
                <a:latin typeface="Arial" pitchFamily="34" charset="0"/>
                <a:ea typeface="ＭＳ Ｐゴシック" pitchFamily="-84" charset="-128"/>
                <a:sym typeface="Times New Roman" pitchFamily="18" charset="0"/>
              </a:rPr>
              <a:t>’</a:t>
            </a:r>
            <a:r>
              <a:rPr lang="en-US" altLang="ja-JP">
                <a:solidFill>
                  <a:schemeClr val="tx1"/>
                </a:solidFill>
                <a:latin typeface="Times New Roman" pitchFamily="18" charset="0"/>
                <a:ea typeface="ＭＳ Ｐゴシック" pitchFamily="-84" charset="-128"/>
                <a:cs typeface="Times New Roman" pitchFamily="18" charset="0"/>
                <a:sym typeface="Times New Roman" pitchFamily="18" charset="0"/>
              </a:rPr>
              <a:t>s decision that the </a:t>
            </a:r>
            <a:r>
              <a:rPr lang="ja-JP" altLang="en-US">
                <a:solidFill>
                  <a:schemeClr val="tx1"/>
                </a:solidFill>
                <a:latin typeface="Arial" pitchFamily="34" charset="0"/>
                <a:ea typeface="ＭＳ Ｐゴシック" pitchFamily="-84" charset="-128"/>
                <a:sym typeface="Times New Roman" pitchFamily="18" charset="0"/>
              </a:rPr>
              <a:t>“</a:t>
            </a:r>
            <a:r>
              <a:rPr lang="en-US" altLang="ja-JP">
                <a:solidFill>
                  <a:schemeClr val="tx1"/>
                </a:solidFill>
                <a:latin typeface="Times New Roman" pitchFamily="18" charset="0"/>
                <a:ea typeface="ＭＳ Ｐゴシック" pitchFamily="-84" charset="-128"/>
                <a:cs typeface="Times New Roman" pitchFamily="18" charset="0"/>
                <a:sym typeface="Times New Roman" pitchFamily="18" charset="0"/>
              </a:rPr>
              <a:t>propaganda activity of Anabaptist women...through word of mouth [and] through booklets</a:t>
            </a:r>
            <a:r>
              <a:rPr lang="ja-JP" altLang="en-US">
                <a:solidFill>
                  <a:schemeClr val="tx1"/>
                </a:solidFill>
                <a:latin typeface="Arial" pitchFamily="34" charset="0"/>
                <a:ea typeface="ＭＳ Ｐゴシック" pitchFamily="-84" charset="-128"/>
                <a:sym typeface="Times New Roman" pitchFamily="18" charset="0"/>
              </a:rPr>
              <a:t>”</a:t>
            </a:r>
            <a:r>
              <a:rPr lang="en-US" altLang="ja-JP">
                <a:solidFill>
                  <a:schemeClr val="tx1"/>
                </a:solidFill>
                <a:latin typeface="Times New Roman" pitchFamily="18" charset="0"/>
                <a:ea typeface="ＭＳ Ｐゴシック" pitchFamily="-84" charset="-128"/>
                <a:cs typeface="Times New Roman" pitchFamily="18" charset="0"/>
                <a:sym typeface="Times New Roman" pitchFamily="18" charset="0"/>
              </a:rPr>
              <a:t> was so grievous that those </a:t>
            </a:r>
            <a:r>
              <a:rPr lang="ja-JP" altLang="en-US">
                <a:solidFill>
                  <a:schemeClr val="tx1"/>
                </a:solidFill>
                <a:latin typeface="Arial" pitchFamily="34" charset="0"/>
                <a:ea typeface="ＭＳ Ｐゴシック" pitchFamily="-84" charset="-128"/>
                <a:sym typeface="Times New Roman" pitchFamily="18" charset="0"/>
              </a:rPr>
              <a:t>“</a:t>
            </a:r>
            <a:r>
              <a:rPr lang="en-US" altLang="ja-JP">
                <a:solidFill>
                  <a:schemeClr val="tx1"/>
                </a:solidFill>
                <a:latin typeface="Times New Roman" pitchFamily="18" charset="0"/>
                <a:ea typeface="ＭＳ Ｐゴシック" pitchFamily="-84" charset="-128"/>
                <a:cs typeface="Times New Roman" pitchFamily="18" charset="0"/>
                <a:sym typeface="Times New Roman" pitchFamily="18" charset="0"/>
              </a:rPr>
              <a:t>mothers who could not be banished because of their little children must be chained at home to prevent their leading so many people astray.</a:t>
            </a:r>
            <a:r>
              <a:rPr lang="ja-JP" altLang="en-US">
                <a:solidFill>
                  <a:schemeClr val="tx1"/>
                </a:solidFill>
                <a:latin typeface="Arial" pitchFamily="34" charset="0"/>
                <a:ea typeface="ＭＳ Ｐゴシック" pitchFamily="-84" charset="-128"/>
                <a:sym typeface="Times New Roman" pitchFamily="18" charset="0"/>
              </a:rPr>
              <a:t>”</a:t>
            </a:r>
            <a:r>
              <a:rPr lang="en-US" altLang="ja-JP">
                <a:solidFill>
                  <a:schemeClr val="tx1"/>
                </a:solidFill>
                <a:latin typeface="Times New Roman" pitchFamily="18" charset="0"/>
                <a:ea typeface="ＭＳ Ｐゴシック" pitchFamily="-84" charset="-128"/>
                <a:cs typeface="Times New Roman" pitchFamily="18" charset="0"/>
                <a:sym typeface="Times New Roman" pitchFamily="18" charset="0"/>
              </a:rPr>
              <a:t> </a:t>
            </a:r>
            <a:endParaRPr lang="en-US" altLang="en-US">
              <a:solidFill>
                <a:schemeClr val="tx1"/>
              </a:solidFill>
              <a:latin typeface="Times New Roman" pitchFamily="18" charset="0"/>
              <a:ea typeface="ＭＳ Ｐゴシック" pitchFamily="-84" charset="-128"/>
              <a:cs typeface="Times New Roman" pitchFamily="18" charset="0"/>
              <a:sym typeface="Times New Roman" pitchFamily="18" charset="0"/>
            </a:endParaRPr>
          </a:p>
        </p:txBody>
      </p:sp>
      <p:sp>
        <p:nvSpPr>
          <p:cNvPr id="38915" name="Rectangle 3"/>
          <p:cNvSpPr>
            <a:spLocks/>
          </p:cNvSpPr>
          <p:nvPr/>
        </p:nvSpPr>
        <p:spPr bwMode="auto">
          <a:xfrm>
            <a:off x="1181100" y="5943600"/>
            <a:ext cx="112522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400">
                <a:solidFill>
                  <a:schemeClr val="tx1"/>
                </a:solidFill>
                <a:latin typeface="Times New Roman" pitchFamily="18" charset="0"/>
                <a:ea typeface="ＭＳ Ｐゴシック" pitchFamily="-84" charset="-128"/>
                <a:sym typeface="Times New Roman" pitchFamily="18" charset="0"/>
              </a:rPr>
              <a:t>One of the friends of Weynken (a widow who was about to be burnt to death in the Hague in 1527)pled with this Anabaptist lady, saying, </a:t>
            </a:r>
            <a:r>
              <a:rPr lang="ja-JP" altLang="en-US" sz="4400">
                <a:solidFill>
                  <a:schemeClr val="tx1"/>
                </a:solidFill>
                <a:latin typeface="Arial" pitchFamily="34" charset="0"/>
                <a:ea typeface="ＭＳ Ｐゴシック" pitchFamily="-84" charset="-128"/>
                <a:sym typeface="Times New Roman" pitchFamily="18" charset="0"/>
              </a:rPr>
              <a:t>“</a:t>
            </a:r>
            <a:r>
              <a:rPr lang="en-US" altLang="ja-JP" sz="4400">
                <a:solidFill>
                  <a:schemeClr val="tx1"/>
                </a:solidFill>
                <a:latin typeface="Times New Roman" pitchFamily="18" charset="0"/>
                <a:ea typeface="ＭＳ Ｐゴシック" pitchFamily="-84" charset="-128"/>
                <a:cs typeface="Times New Roman" pitchFamily="18" charset="0"/>
                <a:sym typeface="Times New Roman" pitchFamily="18" charset="0"/>
              </a:rPr>
              <a:t>Dear mother, can you not think what you please and keep it to yourself?  Then you will not die.</a:t>
            </a:r>
            <a:r>
              <a:rPr lang="ja-JP" altLang="en-US" sz="4400">
                <a:solidFill>
                  <a:schemeClr val="tx1"/>
                </a:solidFill>
                <a:latin typeface="Arial" pitchFamily="34" charset="0"/>
                <a:ea typeface="ＭＳ Ｐゴシック" pitchFamily="-84" charset="-128"/>
                <a:sym typeface="Times New Roman" pitchFamily="18" charset="0"/>
              </a:rPr>
              <a:t>”</a:t>
            </a:r>
            <a:r>
              <a:rPr lang="en-US" altLang="ja-JP" sz="4400">
                <a:solidFill>
                  <a:schemeClr val="tx1"/>
                </a:solidFill>
                <a:latin typeface="Times New Roman" pitchFamily="18" charset="0"/>
                <a:ea typeface="ＭＳ Ｐゴシック" pitchFamily="-84" charset="-128"/>
                <a:cs typeface="Times New Roman" pitchFamily="18" charset="0"/>
                <a:sym typeface="Times New Roman" pitchFamily="18" charset="0"/>
              </a:rPr>
              <a:t>  Weyken responded, </a:t>
            </a:r>
            <a:r>
              <a:rPr lang="ja-JP" altLang="en-US" sz="4400">
                <a:solidFill>
                  <a:schemeClr val="tx1"/>
                </a:solidFill>
                <a:latin typeface="Arial" pitchFamily="34" charset="0"/>
                <a:ea typeface="ＭＳ Ｐゴシック" pitchFamily="-84" charset="-128"/>
                <a:sym typeface="Times New Roman" pitchFamily="18" charset="0"/>
              </a:rPr>
              <a:t>“</a:t>
            </a:r>
            <a:r>
              <a:rPr lang="en-US" altLang="ja-JP" sz="4400">
                <a:solidFill>
                  <a:schemeClr val="tx1"/>
                </a:solidFill>
                <a:latin typeface="Times New Roman" pitchFamily="18" charset="0"/>
                <a:ea typeface="ＭＳ Ｐゴシック" pitchFamily="-84" charset="-128"/>
                <a:cs typeface="Times New Roman" pitchFamily="18" charset="0"/>
                <a:sym typeface="Times New Roman" pitchFamily="18" charset="0"/>
              </a:rPr>
              <a:t>Dear sister, I am commanded to speak, and am constrained to do so; hence I cannot remain silent about it.</a:t>
            </a:r>
            <a:r>
              <a:rPr lang="ja-JP" altLang="en-US" sz="4400">
                <a:solidFill>
                  <a:schemeClr val="tx1"/>
                </a:solidFill>
                <a:latin typeface="Arial" pitchFamily="34" charset="0"/>
                <a:ea typeface="ＭＳ Ｐゴシック" pitchFamily="-84" charset="-128"/>
                <a:sym typeface="Times New Roman" pitchFamily="18" charset="0"/>
              </a:rPr>
              <a:t>”</a:t>
            </a:r>
            <a:r>
              <a:rPr lang="en-US" altLang="ja-JP" sz="4400">
                <a:solidFill>
                  <a:schemeClr val="tx1"/>
                </a:solidFill>
                <a:latin typeface="Times New Roman" pitchFamily="18" charset="0"/>
                <a:ea typeface="ＭＳ Ｐゴシック" pitchFamily="-84" charset="-128"/>
                <a:cs typeface="Times New Roman" pitchFamily="18" charset="0"/>
                <a:sym typeface="Times New Roman" pitchFamily="18" charset="0"/>
              </a:rPr>
              <a:t> (Martyr</a:t>
            </a:r>
            <a:r>
              <a:rPr lang="ja-JP" altLang="en-US" sz="4400">
                <a:solidFill>
                  <a:schemeClr val="tx1"/>
                </a:solidFill>
                <a:latin typeface="Arial" pitchFamily="34" charset="0"/>
                <a:ea typeface="ＭＳ Ｐゴシック" pitchFamily="-84" charset="-128"/>
                <a:sym typeface="Times New Roman" pitchFamily="18" charset="0"/>
              </a:rPr>
              <a:t>’</a:t>
            </a:r>
            <a:r>
              <a:rPr lang="en-US" altLang="ja-JP" sz="4400">
                <a:solidFill>
                  <a:schemeClr val="tx1"/>
                </a:solidFill>
                <a:latin typeface="Times New Roman" pitchFamily="18" charset="0"/>
                <a:ea typeface="ＭＳ Ｐゴシック" pitchFamily="-84" charset="-128"/>
                <a:cs typeface="Times New Roman" pitchFamily="18" charset="0"/>
                <a:sym typeface="Times New Roman" pitchFamily="18" charset="0"/>
              </a:rPr>
              <a:t>s Mirror.)</a:t>
            </a:r>
            <a:endParaRPr lang="en-US" altLang="en-US" sz="4400">
              <a:solidFill>
                <a:schemeClr val="tx1"/>
              </a:solidFill>
              <a:latin typeface="Times New Roman" pitchFamily="18" charset="0"/>
              <a:ea typeface="ＭＳ Ｐゴシック" pitchFamily="-84" charset="-128"/>
              <a:cs typeface="Times New Roman" pitchFamily="18" charset="0"/>
              <a:sym typeface="Times New Roman" pitchFamily="18" charset="0"/>
            </a:endParaRP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1900" y="5027613"/>
            <a:ext cx="10261600" cy="849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1000"/>
                                        <p:tgtEl>
                                          <p:spTgt spid="38914"/>
                                        </p:tgtEl>
                                      </p:cBhvr>
                                    </p:animEffect>
                                    <p:anim calcmode="lin" valueType="num">
                                      <p:cBhvr>
                                        <p:cTn id="8" dur="1000" fill="hold"/>
                                        <p:tgtEl>
                                          <p:spTgt spid="38914"/>
                                        </p:tgtEl>
                                        <p:attrNameLst>
                                          <p:attrName>ppt_x</p:attrName>
                                        </p:attrNameLst>
                                      </p:cBhvr>
                                      <p:tavLst>
                                        <p:tav tm="0">
                                          <p:val>
                                            <p:strVal val="#ppt_x"/>
                                          </p:val>
                                        </p:tav>
                                        <p:tav tm="100000">
                                          <p:val>
                                            <p:strVal val="#ppt_x"/>
                                          </p:val>
                                        </p:tav>
                                      </p:tavLst>
                                    </p:anim>
                                    <p:anim calcmode="lin" valueType="num">
                                      <p:cBhvr>
                                        <p:cTn id="9" dur="900" decel="100000" fill="hold"/>
                                        <p:tgtEl>
                                          <p:spTgt spid="389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91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fade">
                                      <p:cBhvr>
                                        <p:cTn id="15" dur="1000"/>
                                        <p:tgtEl>
                                          <p:spTgt spid="38915"/>
                                        </p:tgtEl>
                                      </p:cBhvr>
                                    </p:animEffect>
                                    <p:anim calcmode="lin" valueType="num">
                                      <p:cBhvr>
                                        <p:cTn id="16" dur="1000" fill="hold"/>
                                        <p:tgtEl>
                                          <p:spTgt spid="38915"/>
                                        </p:tgtEl>
                                        <p:attrNameLst>
                                          <p:attrName>ppt_x</p:attrName>
                                        </p:attrNameLst>
                                      </p:cBhvr>
                                      <p:tavLst>
                                        <p:tav tm="0">
                                          <p:val>
                                            <p:strVal val="#ppt_x"/>
                                          </p:val>
                                        </p:tav>
                                        <p:tav tm="100000">
                                          <p:val>
                                            <p:strVal val="#ppt_x"/>
                                          </p:val>
                                        </p:tav>
                                      </p:tavLst>
                                    </p:anim>
                                    <p:anim calcmode="lin" valueType="num">
                                      <p:cBhvr>
                                        <p:cTn id="17" dur="900" decel="100000" fill="hold"/>
                                        <p:tgtEl>
                                          <p:spTgt spid="389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89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p:cNvSpPr>
          <p:nvPr/>
        </p:nvSpPr>
        <p:spPr bwMode="auto">
          <a:xfrm>
            <a:off x="1130300" y="4667250"/>
            <a:ext cx="153035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endParaRPr lang="en-US" altLang="en-US" sz="3600">
              <a:solidFill>
                <a:schemeClr val="tx1"/>
              </a:solidFill>
              <a:latin typeface="Cambria" pitchFamily="18" charset="0"/>
              <a:ea typeface="ＭＳ Ｐゴシック" pitchFamily="-84" charset="-128"/>
              <a:sym typeface="Cambria" pitchFamily="18" charset="0"/>
            </a:endParaRPr>
          </a:p>
          <a:p>
            <a:pPr algn="l" eaLnBrk="1" hangingPunct="1">
              <a:lnSpc>
                <a:spcPct val="115000"/>
              </a:lnSpc>
            </a:pPr>
            <a:r>
              <a:rPr lang="en-US" altLang="en-US" sz="3600">
                <a:solidFill>
                  <a:schemeClr val="tx1"/>
                </a:solidFill>
                <a:latin typeface="Cambria" pitchFamily="18" charset="0"/>
                <a:ea typeface="ＭＳ Ｐゴシック" pitchFamily="-84" charset="-128"/>
                <a:sym typeface="Cambria" pitchFamily="18" charset="0"/>
              </a:rPr>
              <a:t>In order to be able to fulfill the task laid upon them by the Lord, the congregation </a:t>
            </a:r>
            <a:r>
              <a:rPr lang="en-US" altLang="en-US" sz="3600">
                <a:solidFill>
                  <a:schemeClr val="tx1"/>
                </a:solidFill>
                <a:latin typeface="Cambria Bold" charset="0"/>
                <a:ea typeface="ＭＳ Ｐゴシック" pitchFamily="-84" charset="-128"/>
                <a:sym typeface="Cambria Bold" charset="0"/>
              </a:rPr>
              <a:t>semiannually</a:t>
            </a:r>
            <a:r>
              <a:rPr lang="en-US" altLang="en-US" sz="3600">
                <a:solidFill>
                  <a:schemeClr val="tx1"/>
                </a:solidFill>
                <a:latin typeface="Cambria" pitchFamily="18" charset="0"/>
                <a:ea typeface="ＭＳ Ｐゴシック" pitchFamily="-84" charset="-128"/>
                <a:sym typeface="Cambria" pitchFamily="18" charset="0"/>
              </a:rPr>
              <a:t> (usually in the spring and fall) chose from the preachers a number of Brethren to perform a widespread missionary service in all directions, to preach the Gospel in accordance with the commandment of Christ, In these early days of terrible persecution they usually brought these converts back to Moravia with them.</a:t>
            </a:r>
            <a:endParaRPr lang="en-US" altLang="en-US" sz="3600">
              <a:solidFill>
                <a:schemeClr val="tx1"/>
              </a:solidFill>
              <a:latin typeface="Times New Roman" pitchFamily="18" charset="0"/>
              <a:ea typeface="ＭＳ Ｐゴシック" pitchFamily="-84" charset="-128"/>
              <a:sym typeface="Times New Roman" pitchFamily="18" charset="0"/>
            </a:endParaRPr>
          </a:p>
          <a:p>
            <a:pPr eaLnBrk="1" hangingPunct="1">
              <a:lnSpc>
                <a:spcPct val="115000"/>
              </a:lnSpc>
            </a:pPr>
            <a:endParaRPr lang="en-US" altLang="en-US" sz="3600">
              <a:solidFill>
                <a:schemeClr val="tx1"/>
              </a:solidFill>
              <a:ea typeface="ＭＳ Ｐゴシック" pitchFamily="-84" charset="-128"/>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1050" y="1728788"/>
            <a:ext cx="784225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39" name="Rectangle 3"/>
          <p:cNvSpPr>
            <a:spLocks/>
          </p:cNvSpPr>
          <p:nvPr/>
        </p:nvSpPr>
        <p:spPr bwMode="auto">
          <a:xfrm>
            <a:off x="952500" y="9277350"/>
            <a:ext cx="218440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endParaRPr lang="en-US" altLang="en-US" sz="3600">
              <a:solidFill>
                <a:schemeClr val="tx1"/>
              </a:solidFill>
              <a:latin typeface="Times New Roman" pitchFamily="18" charset="0"/>
              <a:ea typeface="ＭＳ Ｐゴシック" pitchFamily="-84" charset="-128"/>
              <a:sym typeface="Times New Roman" pitchFamily="18" charset="0"/>
            </a:endParaRPr>
          </a:p>
          <a:p>
            <a:pPr algn="l" eaLnBrk="1" hangingPunct="1">
              <a:lnSpc>
                <a:spcPct val="115000"/>
              </a:lnSpc>
            </a:pPr>
            <a:r>
              <a:rPr lang="en-US" altLang="en-US" sz="3600">
                <a:solidFill>
                  <a:schemeClr val="tx1"/>
                </a:solidFill>
                <a:latin typeface="Cambria Bold" charset="0"/>
                <a:ea typeface="ＭＳ Ｐゴシック" pitchFamily="-84" charset="-128"/>
                <a:sym typeface="Cambria Bold" charset="0"/>
              </a:rPr>
              <a:t>Each missionary had his field assigned to him</a:t>
            </a:r>
            <a:r>
              <a:rPr lang="en-US" altLang="en-US" sz="3600">
                <a:solidFill>
                  <a:schemeClr val="tx1"/>
                </a:solidFill>
                <a:latin typeface="Cambria" pitchFamily="18" charset="0"/>
                <a:ea typeface="ＭＳ Ｐゴシック" pitchFamily="-84" charset="-128"/>
                <a:sym typeface="Cambria" pitchFamily="18" charset="0"/>
              </a:rPr>
              <a:t>; thus Brethren went out to all parts of Germany</a:t>
            </a:r>
            <a:r>
              <a:rPr lang="en-US" altLang="en-US" sz="3600">
                <a:solidFill>
                  <a:schemeClr val="tx1"/>
                </a:solidFill>
                <a:latin typeface="Times New Roman" pitchFamily="18" charset="0"/>
                <a:ea typeface="ＭＳ Ｐゴシック" pitchFamily="-84" charset="-128"/>
                <a:sym typeface="Times New Roman" pitchFamily="18" charset="0"/>
              </a:rPr>
              <a:t> </a:t>
            </a:r>
            <a:r>
              <a:rPr lang="en-US" altLang="en-US" sz="3600">
                <a:solidFill>
                  <a:schemeClr val="tx1"/>
                </a:solidFill>
                <a:latin typeface="Cambria" pitchFamily="18" charset="0"/>
                <a:ea typeface="ＭＳ Ｐゴシック" pitchFamily="-84" charset="-128"/>
                <a:sym typeface="Cambria" pitchFamily="18" charset="0"/>
              </a:rPr>
              <a:t>(Bavaria</a:t>
            </a:r>
            <a:r>
              <a:rPr lang="en-US" altLang="en-US" sz="3600">
                <a:solidFill>
                  <a:schemeClr val="tx1"/>
                </a:solidFill>
                <a:latin typeface="Times New Roman" pitchFamily="18" charset="0"/>
                <a:ea typeface="ＭＳ Ｐゴシック" pitchFamily="-84" charset="-128"/>
                <a:sym typeface="Times New Roman" pitchFamily="18" charset="0"/>
              </a:rPr>
              <a:t>, </a:t>
            </a:r>
            <a:r>
              <a:rPr lang="en-US" altLang="en-US" sz="3600">
                <a:solidFill>
                  <a:schemeClr val="tx1"/>
                </a:solidFill>
                <a:latin typeface="Cambria" pitchFamily="18" charset="0"/>
                <a:ea typeface="ＭＳ Ｐゴシック" pitchFamily="-84" charset="-128"/>
                <a:sym typeface="Cambria" pitchFamily="18" charset="0"/>
              </a:rPr>
              <a:t>Württemberg, Hesse, Thuringia</a:t>
            </a:r>
            <a:r>
              <a:rPr lang="en-US" altLang="en-US" sz="3600">
                <a:solidFill>
                  <a:schemeClr val="tx1"/>
                </a:solidFill>
                <a:latin typeface="Times New Roman" pitchFamily="18" charset="0"/>
                <a:ea typeface="ＭＳ Ｐゴシック" pitchFamily="-84" charset="-128"/>
                <a:sym typeface="Times New Roman" pitchFamily="18" charset="0"/>
              </a:rPr>
              <a:t>, </a:t>
            </a:r>
            <a:r>
              <a:rPr lang="en-US" altLang="en-US" sz="3600">
                <a:solidFill>
                  <a:schemeClr val="tx1"/>
                </a:solidFill>
                <a:latin typeface="Cambria" pitchFamily="18" charset="0"/>
                <a:ea typeface="ＭＳ Ｐゴシック" pitchFamily="-84" charset="-128"/>
                <a:sym typeface="Cambria" pitchFamily="18" charset="0"/>
              </a:rPr>
              <a:t>Rhineland, also Silesia</a:t>
            </a:r>
            <a:r>
              <a:rPr lang="en-US" altLang="en-US" sz="3600">
                <a:solidFill>
                  <a:schemeClr val="tx1"/>
                </a:solidFill>
                <a:latin typeface="Times New Roman" pitchFamily="18" charset="0"/>
                <a:ea typeface="ＭＳ Ｐゴシック" pitchFamily="-84" charset="-128"/>
                <a:sym typeface="Times New Roman" pitchFamily="18" charset="0"/>
              </a:rPr>
              <a:t> </a:t>
            </a:r>
            <a:r>
              <a:rPr lang="en-US" altLang="en-US" sz="3600">
                <a:solidFill>
                  <a:schemeClr val="tx1"/>
                </a:solidFill>
                <a:latin typeface="Cambria" pitchFamily="18" charset="0"/>
                <a:ea typeface="ＭＳ Ｐゴシック" pitchFamily="-84" charset="-128"/>
                <a:sym typeface="Cambria" pitchFamily="18" charset="0"/>
              </a:rPr>
              <a:t>and Prussia), to Switzerland, to Poland, and in two cases also to Venice, Italy. A few even came as far as</a:t>
            </a:r>
            <a:r>
              <a:rPr lang="en-US" altLang="en-US" sz="3600">
                <a:solidFill>
                  <a:schemeClr val="tx1"/>
                </a:solidFill>
                <a:latin typeface="Cambria" pitchFamily="18" charset="0"/>
                <a:ea typeface="ＭＳ Ｐゴシック" pitchFamily="-84" charset="-128"/>
                <a:sym typeface="Cambria" pitchFamily="18" charset="0"/>
                <a:hlinkClick r:id="rId3"/>
              </a:rPr>
              <a:t> </a:t>
            </a:r>
            <a:r>
              <a:rPr lang="en-US" altLang="en-US" sz="3600">
                <a:solidFill>
                  <a:schemeClr val="tx1"/>
                </a:solidFill>
                <a:latin typeface="Cambria" pitchFamily="18" charset="0"/>
                <a:ea typeface="ＭＳ Ｐゴシック" pitchFamily="-84" charset="-128"/>
                <a:sym typeface="Cambria" pitchFamily="18" charset="0"/>
              </a:rPr>
              <a:t>Denmark</a:t>
            </a:r>
            <a:r>
              <a:rPr lang="en-US" altLang="en-US" sz="3600">
                <a:solidFill>
                  <a:schemeClr val="tx1"/>
                </a:solidFill>
                <a:latin typeface="Times New Roman" pitchFamily="18" charset="0"/>
                <a:ea typeface="ＭＳ Ｐゴシック" pitchFamily="-84" charset="-128"/>
                <a:sym typeface="Times New Roman" pitchFamily="18" charset="0"/>
              </a:rPr>
              <a:t> </a:t>
            </a:r>
            <a:r>
              <a:rPr lang="en-US" altLang="en-US" sz="3600">
                <a:solidFill>
                  <a:schemeClr val="tx1"/>
                </a:solidFill>
                <a:latin typeface="Cambria" pitchFamily="18" charset="0"/>
                <a:ea typeface="ＭＳ Ｐゴシック" pitchFamily="-84" charset="-128"/>
                <a:sym typeface="Cambria" pitchFamily="18" charset="0"/>
              </a:rPr>
              <a:t>and Sweden.</a:t>
            </a:r>
            <a:endParaRPr lang="en-US" altLang="en-US" sz="3600">
              <a:solidFill>
                <a:schemeClr val="tx1"/>
              </a:solidFill>
              <a:latin typeface="Times New Roman" pitchFamily="18" charset="0"/>
              <a:ea typeface="ＭＳ Ｐゴシック" pitchFamily="-84" charset="-128"/>
              <a:sym typeface="Times New Roman" pitchFamily="18" charset="0"/>
            </a:endParaRPr>
          </a:p>
          <a:p>
            <a:pPr eaLnBrk="1" hangingPunct="1">
              <a:lnSpc>
                <a:spcPct val="115000"/>
              </a:lnSpc>
            </a:pPr>
            <a:endParaRPr lang="en-US" altLang="en-US">
              <a:solidFill>
                <a:schemeClr val="tx1"/>
              </a:solidFill>
              <a:ea typeface="ＭＳ Ｐゴシック" pitchFamily="-84" charset="-128"/>
            </a:endParaRPr>
          </a:p>
        </p:txBody>
      </p:sp>
      <p:sp>
        <p:nvSpPr>
          <p:cNvPr id="39940" name="Rectangle 4"/>
          <p:cNvSpPr>
            <a:spLocks/>
          </p:cNvSpPr>
          <p:nvPr/>
        </p:nvSpPr>
        <p:spPr bwMode="auto">
          <a:xfrm>
            <a:off x="1092200" y="2114550"/>
            <a:ext cx="151511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3600">
                <a:solidFill>
                  <a:schemeClr val="tx1"/>
                </a:solidFill>
                <a:latin typeface="Cambria Bold" charset="0"/>
                <a:ea typeface="ＭＳ Ｐゴシック" pitchFamily="-84" charset="-128"/>
                <a:sym typeface="Cambria Bold" charset="0"/>
              </a:rPr>
              <a:t>An organized Effort</a:t>
            </a:r>
          </a:p>
          <a:p>
            <a:pPr algn="l" eaLnBrk="1" hangingPunct="1">
              <a:lnSpc>
                <a:spcPct val="115000"/>
              </a:lnSpc>
            </a:pPr>
            <a:r>
              <a:rPr lang="en-US" altLang="en-US" sz="3600">
                <a:solidFill>
                  <a:schemeClr val="tx1"/>
                </a:solidFill>
                <a:latin typeface="Cambria" pitchFamily="18" charset="0"/>
                <a:ea typeface="ＭＳ Ｐゴシック" pitchFamily="-84" charset="-128"/>
                <a:sym typeface="Cambria" pitchFamily="18" charset="0"/>
              </a:rPr>
              <a:t>They "sent </a:t>
            </a:r>
            <a:r>
              <a:rPr lang="en-US" altLang="en-US" sz="3600">
                <a:solidFill>
                  <a:schemeClr val="tx1"/>
                </a:solidFill>
                <a:latin typeface="Cambria Bold" charset="0"/>
                <a:ea typeface="ＭＳ Ｐゴシック" pitchFamily="-84" charset="-128"/>
                <a:sym typeface="Cambria Bold" charset="0"/>
              </a:rPr>
              <a:t>brethren every year</a:t>
            </a:r>
            <a:r>
              <a:rPr lang="en-US" altLang="en-US" sz="3600">
                <a:solidFill>
                  <a:schemeClr val="tx1"/>
                </a:solidFill>
                <a:latin typeface="Cambria" pitchFamily="18" charset="0"/>
                <a:ea typeface="ＭＳ Ｐゴシック" pitchFamily="-84" charset="-128"/>
                <a:sym typeface="Cambria" pitchFamily="18" charset="0"/>
              </a:rPr>
              <a:t> to lands near and far according to the commandments of Christ and the practice of the apostles, to teach and to preach and to gather for the Lord God's people."</a:t>
            </a:r>
          </a:p>
        </p:txBody>
      </p:sp>
      <p:sp>
        <p:nvSpPr>
          <p:cNvPr id="39941" name="Rectangle 5"/>
          <p:cNvSpPr>
            <a:spLocks/>
          </p:cNvSpPr>
          <p:nvPr/>
        </p:nvSpPr>
        <p:spPr bwMode="auto">
          <a:xfrm>
            <a:off x="1689100" y="736600"/>
            <a:ext cx="83708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5720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3600">
                <a:solidFill>
                  <a:schemeClr val="tx1"/>
                </a:solidFill>
                <a:latin typeface="Cambria Bold" charset="0"/>
                <a:ea typeface="ＭＳ Ｐゴシック" pitchFamily="-84" charset="-128"/>
                <a:sym typeface="Cambria Bold" charset="0"/>
              </a:rPr>
              <a:t>The Swiss Brethren and the Hutterites. </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1000"/>
                                        <p:tgtEl>
                                          <p:spTgt spid="39940"/>
                                        </p:tgtEl>
                                      </p:cBhvr>
                                    </p:animEffect>
                                    <p:anim calcmode="lin" valueType="num">
                                      <p:cBhvr>
                                        <p:cTn id="8" dur="1000" fill="hold"/>
                                        <p:tgtEl>
                                          <p:spTgt spid="39940"/>
                                        </p:tgtEl>
                                        <p:attrNameLst>
                                          <p:attrName>ppt_x</p:attrName>
                                        </p:attrNameLst>
                                      </p:cBhvr>
                                      <p:tavLst>
                                        <p:tav tm="0">
                                          <p:val>
                                            <p:strVal val="#ppt_x"/>
                                          </p:val>
                                        </p:tav>
                                        <p:tav tm="100000">
                                          <p:val>
                                            <p:strVal val="#ppt_x"/>
                                          </p:val>
                                        </p:tav>
                                      </p:tavLst>
                                    </p:anim>
                                    <p:anim calcmode="lin" valueType="num">
                                      <p:cBhvr>
                                        <p:cTn id="9" dur="900" decel="100000" fill="hold"/>
                                        <p:tgtEl>
                                          <p:spTgt spid="399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94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9937"/>
                                        </p:tgtEl>
                                        <p:attrNameLst>
                                          <p:attrName>style.visibility</p:attrName>
                                        </p:attrNameLst>
                                      </p:cBhvr>
                                      <p:to>
                                        <p:strVal val="visible"/>
                                      </p:to>
                                    </p:set>
                                    <p:animEffect transition="in" filter="fade">
                                      <p:cBhvr>
                                        <p:cTn id="15" dur="1000"/>
                                        <p:tgtEl>
                                          <p:spTgt spid="39937"/>
                                        </p:tgtEl>
                                      </p:cBhvr>
                                    </p:animEffect>
                                    <p:anim calcmode="lin" valueType="num">
                                      <p:cBhvr>
                                        <p:cTn id="16" dur="1000" fill="hold"/>
                                        <p:tgtEl>
                                          <p:spTgt spid="39937"/>
                                        </p:tgtEl>
                                        <p:attrNameLst>
                                          <p:attrName>ppt_x</p:attrName>
                                        </p:attrNameLst>
                                      </p:cBhvr>
                                      <p:tavLst>
                                        <p:tav tm="0">
                                          <p:val>
                                            <p:strVal val="#ppt_x"/>
                                          </p:val>
                                        </p:tav>
                                        <p:tav tm="100000">
                                          <p:val>
                                            <p:strVal val="#ppt_x"/>
                                          </p:val>
                                        </p:tav>
                                      </p:tavLst>
                                    </p:anim>
                                    <p:anim calcmode="lin" valueType="num">
                                      <p:cBhvr>
                                        <p:cTn id="17" dur="900" decel="100000" fill="hold"/>
                                        <p:tgtEl>
                                          <p:spTgt spid="3993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9937"/>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9939"/>
                                        </p:tgtEl>
                                        <p:attrNameLst>
                                          <p:attrName>style.visibility</p:attrName>
                                        </p:attrNameLst>
                                      </p:cBhvr>
                                      <p:to>
                                        <p:strVal val="visible"/>
                                      </p:to>
                                    </p:set>
                                    <p:animEffect transition="in" filter="fade">
                                      <p:cBhvr>
                                        <p:cTn id="23" dur="1000"/>
                                        <p:tgtEl>
                                          <p:spTgt spid="39939"/>
                                        </p:tgtEl>
                                      </p:cBhvr>
                                    </p:animEffect>
                                    <p:anim calcmode="lin" valueType="num">
                                      <p:cBhvr>
                                        <p:cTn id="24" dur="1000" fill="hold"/>
                                        <p:tgtEl>
                                          <p:spTgt spid="39939"/>
                                        </p:tgtEl>
                                        <p:attrNameLst>
                                          <p:attrName>ppt_x</p:attrName>
                                        </p:attrNameLst>
                                      </p:cBhvr>
                                      <p:tavLst>
                                        <p:tav tm="0">
                                          <p:val>
                                            <p:strVal val="#ppt_x"/>
                                          </p:val>
                                        </p:tav>
                                        <p:tav tm="100000">
                                          <p:val>
                                            <p:strVal val="#ppt_x"/>
                                          </p:val>
                                        </p:tav>
                                      </p:tavLst>
                                    </p:anim>
                                    <p:anim calcmode="lin" valueType="num">
                                      <p:cBhvr>
                                        <p:cTn id="25" dur="900" decel="100000" fill="hold"/>
                                        <p:tgtEl>
                                          <p:spTgt spid="3993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99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autoUpdateAnimBg="0"/>
      <p:bldP spid="39939" grpId="0" autoUpdateAnimBg="0"/>
      <p:bldP spid="399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p:cNvSpPr>
          <p:nvPr/>
        </p:nvSpPr>
        <p:spPr bwMode="auto">
          <a:xfrm>
            <a:off x="838200" y="6959600"/>
            <a:ext cx="229235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100">
                <a:solidFill>
                  <a:schemeClr val="tx1"/>
                </a:solidFill>
                <a:latin typeface="Times New Roman" pitchFamily="18" charset="0"/>
                <a:ea typeface="ＭＳ Ｐゴシック" pitchFamily="-84" charset="-128"/>
                <a:sym typeface="Times New Roman" pitchFamily="18" charset="0"/>
              </a:rPr>
              <a:t>   He rants and he raves, as only lions can, until fire shoots from his eyes!  Certainly Peter does not warn us in vain that Satan comes upon us like a roaring lion or a wolf at nightfall. But, may God be praised, the Lion of the Tribe of Judah is bigger and stronger than the lion of the Philistines. He has already split the other lion</a:t>
            </a:r>
            <a:r>
              <a:rPr lang="ja-JP" altLang="en-US" sz="4100">
                <a:solidFill>
                  <a:schemeClr val="tx1"/>
                </a:solidFill>
                <a:latin typeface="Arial" pitchFamily="34" charset="0"/>
                <a:ea typeface="ＭＳ Ｐゴシック" pitchFamily="-84" charset="-128"/>
                <a:sym typeface="Times New Roman" pitchFamily="18" charset="0"/>
              </a:rPr>
              <a:t>’</a:t>
            </a:r>
            <a:r>
              <a:rPr lang="en-US" altLang="ja-JP" sz="4100">
                <a:solidFill>
                  <a:schemeClr val="tx1"/>
                </a:solidFill>
                <a:latin typeface="Times New Roman" pitchFamily="18" charset="0"/>
                <a:ea typeface="ＭＳ Ｐゴシック" pitchFamily="-84" charset="-128"/>
                <a:cs typeface="Times New Roman" pitchFamily="18" charset="0"/>
                <a:sym typeface="Times New Roman" pitchFamily="18" charset="0"/>
              </a:rPr>
              <a:t>s head and wounded his body. Therefore he knows that his time is short, and he will soon be overcome. Therefore he is so desperate, so angry. He sees the lake of fire into which he will be thrown.  Watch yourselves, therefore, heroes of Israel! Take courage, strong men of Zion! Rejoice, oh city of Jerusalem! The time of your triumph is near. All tears will be washed from your eyes. The reward of your labours stands ready. Just hold on a little while longer! The fat cattle have already been butchered, the fowls have all been plucked. The tables stand ready and the guests have begun to arrive!</a:t>
            </a:r>
            <a:endParaRPr lang="en-US" altLang="en-US" sz="4100">
              <a:solidFill>
                <a:schemeClr val="tx1"/>
              </a:solidFill>
              <a:latin typeface="Times New Roman" pitchFamily="18" charset="0"/>
              <a:ea typeface="ＭＳ Ｐゴシック" pitchFamily="-84" charset="-128"/>
              <a:cs typeface="Times New Roman" pitchFamily="18" charset="0"/>
              <a:sym typeface="Times New Roman" pitchFamily="18" charset="0"/>
            </a:endParaRPr>
          </a:p>
        </p:txBody>
      </p:sp>
      <p:pic>
        <p:nvPicPr>
          <p:cNvPr id="409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0" y="647700"/>
            <a:ext cx="81280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3" name="Rectangle 3"/>
          <p:cNvSpPr>
            <a:spLocks/>
          </p:cNvSpPr>
          <p:nvPr/>
        </p:nvSpPr>
        <p:spPr bwMode="auto">
          <a:xfrm>
            <a:off x="4432300" y="552450"/>
            <a:ext cx="116109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3200">
                <a:solidFill>
                  <a:schemeClr val="tx1"/>
                </a:solidFill>
                <a:latin typeface="Times New Roman Bold" charset="0"/>
                <a:ea typeface="ＭＳ Ｐゴシック" pitchFamily="-84" charset="-128"/>
                <a:sym typeface="Times New Roman Bold" charset="0"/>
              </a:rPr>
              <a:t>They knew who the enemy was---and They Knew who would Win!</a:t>
            </a:r>
          </a:p>
          <a:p>
            <a:pPr eaLnBrk="1" hangingPunct="1"/>
            <a:endParaRPr lang="en-US" altLang="en-US">
              <a:solidFill>
                <a:schemeClr val="tx1"/>
              </a:solidFill>
              <a:ea typeface="ＭＳ Ｐゴシック" pitchFamily="-84" charset="-128"/>
            </a:endParaRPr>
          </a:p>
        </p:txBody>
      </p:sp>
      <p:sp>
        <p:nvSpPr>
          <p:cNvPr id="40964" name="Rectangle 4"/>
          <p:cNvSpPr>
            <a:spLocks/>
          </p:cNvSpPr>
          <p:nvPr/>
        </p:nvSpPr>
        <p:spPr bwMode="auto">
          <a:xfrm>
            <a:off x="1252538" y="1352550"/>
            <a:ext cx="149733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3200">
                <a:solidFill>
                  <a:schemeClr val="tx1"/>
                </a:solidFill>
                <a:latin typeface="Times New Roman" pitchFamily="18" charset="0"/>
                <a:ea typeface="ＭＳ Ｐゴシック" pitchFamily="-84" charset="-128"/>
                <a:sym typeface="Times New Roman" pitchFamily="18" charset="0"/>
              </a:rPr>
              <a:t>Jeronime Käls, caught on his way between Moravia and South Tyrol, saw the </a:t>
            </a:r>
            <a:r>
              <a:rPr lang="ja-JP" altLang="en-US" sz="3200">
                <a:solidFill>
                  <a:schemeClr val="tx1"/>
                </a:solidFill>
                <a:latin typeface="Arial" pitchFamily="34" charset="0"/>
                <a:ea typeface="ＭＳ Ｐゴシック" pitchFamily="-84" charset="-128"/>
                <a:sym typeface="Times New Roman" pitchFamily="18" charset="0"/>
              </a:rPr>
              <a:t>“</a:t>
            </a:r>
            <a:r>
              <a:rPr lang="en-US" altLang="ja-JP" sz="3200">
                <a:solidFill>
                  <a:schemeClr val="tx1"/>
                </a:solidFill>
                <a:latin typeface="Times New Roman" pitchFamily="18" charset="0"/>
                <a:ea typeface="ＭＳ Ｐゴシック" pitchFamily="-84" charset="-128"/>
                <a:cs typeface="Times New Roman" pitchFamily="18" charset="0"/>
                <a:sym typeface="Times New Roman" pitchFamily="18" charset="0"/>
              </a:rPr>
              <a:t>easy way out</a:t>
            </a:r>
            <a:r>
              <a:rPr lang="ja-JP" altLang="en-US" sz="3200">
                <a:solidFill>
                  <a:schemeClr val="tx1"/>
                </a:solidFill>
                <a:latin typeface="Arial" pitchFamily="34" charset="0"/>
                <a:ea typeface="ＭＳ Ｐゴシック" pitchFamily="-84" charset="-128"/>
                <a:sym typeface="Times New Roman" pitchFamily="18" charset="0"/>
              </a:rPr>
              <a:t>”</a:t>
            </a:r>
            <a:r>
              <a:rPr lang="en-US" altLang="ja-JP" sz="3200">
                <a:solidFill>
                  <a:schemeClr val="tx1"/>
                </a:solidFill>
                <a:latin typeface="Times New Roman" pitchFamily="18" charset="0"/>
                <a:ea typeface="ＭＳ Ｐゴシック" pitchFamily="-84" charset="-128"/>
                <a:cs typeface="Times New Roman" pitchFamily="18" charset="0"/>
                <a:sym typeface="Times New Roman" pitchFamily="18" charset="0"/>
              </a:rPr>
              <a:t> that many Catholic and Protestant people had taken. </a:t>
            </a:r>
            <a:endParaRPr lang="en-US" altLang="en-US" sz="3200">
              <a:solidFill>
                <a:schemeClr val="tx1"/>
              </a:solidFill>
              <a:latin typeface="Times New Roman" pitchFamily="18" charset="0"/>
              <a:ea typeface="ＭＳ Ｐゴシック" pitchFamily="-84" charset="-128"/>
              <a:cs typeface="Times New Roman" pitchFamily="18" charset="0"/>
              <a:sym typeface="Times New Roman" pitchFamily="18" charset="0"/>
            </a:endParaRPr>
          </a:p>
        </p:txBody>
      </p:sp>
      <p:sp>
        <p:nvSpPr>
          <p:cNvPr id="40965" name="Rectangle 5"/>
          <p:cNvSpPr>
            <a:spLocks/>
          </p:cNvSpPr>
          <p:nvPr/>
        </p:nvSpPr>
        <p:spPr bwMode="auto">
          <a:xfrm>
            <a:off x="1066800" y="3073400"/>
            <a:ext cx="15798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100">
                <a:solidFill>
                  <a:schemeClr val="tx1"/>
                </a:solidFill>
                <a:latin typeface="Times New Roman" pitchFamily="18" charset="0"/>
                <a:ea typeface="ＭＳ Ｐゴシック" pitchFamily="-84" charset="-128"/>
                <a:sym typeface="Times New Roman" pitchFamily="18" charset="0"/>
              </a:rPr>
              <a:t>Many in our time think the opposition has ended. They look back and think the war is over. But they are deceived, if they would live the Life they would get persecuted again.  As long as the lion has its cubs with him he might act friendly and playful enough. But when he loses his little ones, or his prey, he cannot keep himself back. He rages and roars.</a:t>
            </a: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900" decel="100000" fill="hold"/>
                                        <p:tgtEl>
                                          <p:spTgt spid="4096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6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61"/>
                                        </p:tgtEl>
                                        <p:attrNameLst>
                                          <p:attrName>style.visibility</p:attrName>
                                        </p:attrNameLst>
                                      </p:cBhvr>
                                      <p:to>
                                        <p:strVal val="visible"/>
                                      </p:to>
                                    </p:set>
                                    <p:animEffect transition="in" filter="fade">
                                      <p:cBhvr>
                                        <p:cTn id="15" dur="1000"/>
                                        <p:tgtEl>
                                          <p:spTgt spid="40961"/>
                                        </p:tgtEl>
                                      </p:cBhvr>
                                    </p:animEffect>
                                    <p:anim calcmode="lin" valueType="num">
                                      <p:cBhvr>
                                        <p:cTn id="16" dur="1000" fill="hold"/>
                                        <p:tgtEl>
                                          <p:spTgt spid="40961"/>
                                        </p:tgtEl>
                                        <p:attrNameLst>
                                          <p:attrName>ppt_x</p:attrName>
                                        </p:attrNameLst>
                                      </p:cBhvr>
                                      <p:tavLst>
                                        <p:tav tm="0">
                                          <p:val>
                                            <p:strVal val="#ppt_x"/>
                                          </p:val>
                                        </p:tav>
                                        <p:tav tm="100000">
                                          <p:val>
                                            <p:strVal val="#ppt_x"/>
                                          </p:val>
                                        </p:tav>
                                      </p:tavLst>
                                    </p:anim>
                                    <p:anim calcmode="lin" valueType="num">
                                      <p:cBhvr>
                                        <p:cTn id="17" dur="900" decel="100000" fill="hold"/>
                                        <p:tgtEl>
                                          <p:spTgt spid="4096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96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autoUpdateAnimBg="0"/>
      <p:bldP spid="4096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738" y="823913"/>
            <a:ext cx="18686462" cy="1235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86" name="Rectangle 2"/>
          <p:cNvSpPr>
            <a:spLocks/>
          </p:cNvSpPr>
          <p:nvPr/>
        </p:nvSpPr>
        <p:spPr bwMode="auto">
          <a:xfrm>
            <a:off x="811213" y="2057400"/>
            <a:ext cx="34798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Fruit during times of distress.</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1985"/>
                                        </p:tgtEl>
                                        <p:attrNameLst>
                                          <p:attrName>style.visibility</p:attrName>
                                        </p:attrNameLst>
                                      </p:cBhvr>
                                      <p:to>
                                        <p:strVal val="visible"/>
                                      </p:to>
                                    </p:set>
                                    <p:animScale>
                                      <p:cBhvr>
                                        <p:cTn id="7" dur="1000" decel="50000" fill="hold">
                                          <p:stCondLst>
                                            <p:cond delay="0"/>
                                          </p:stCondLst>
                                        </p:cTn>
                                        <p:tgtEl>
                                          <p:spTgt spid="419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985"/>
                                        </p:tgtEl>
                                        <p:attrNameLst>
                                          <p:attrName>ppt_x</p:attrName>
                                          <p:attrName>ppt_y</p:attrName>
                                        </p:attrNameLst>
                                      </p:cBhvr>
                                    </p:animMotion>
                                    <p:animEffect transition="in" filter="fade">
                                      <p:cBhvr>
                                        <p:cTn id="9" dur="1000"/>
                                        <p:tgtEl>
                                          <p:spTgt spid="4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p:cNvSpPr>
          <p:nvPr/>
        </p:nvSpPr>
        <p:spPr bwMode="auto">
          <a:xfrm>
            <a:off x="685800" y="1752600"/>
            <a:ext cx="21640800" cy="986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400">
                <a:solidFill>
                  <a:schemeClr val="tx1"/>
                </a:solidFill>
                <a:ea typeface="ＭＳ Ｐゴシック" pitchFamily="-84" charset="-128"/>
              </a:rPr>
              <a:t>The Graner Codex which was found in the Brunner Archives describes in some detail an Anabaptist commissioning service. First, the candidates told the congregation how God had called them into the mission work and to the preaching of the Gospel in </a:t>
            </a:r>
            <a:r>
              <a:rPr lang="ja-JP" altLang="en-US" sz="4400">
                <a:solidFill>
                  <a:schemeClr val="tx1"/>
                </a:solidFill>
                <a:latin typeface="Arial" pitchFamily="34" charset="0"/>
                <a:ea typeface="ＭＳ Ｐゴシック" pitchFamily="-84" charset="-128"/>
              </a:rPr>
              <a:t>“</a:t>
            </a:r>
            <a:r>
              <a:rPr lang="en-US" altLang="ja-JP" sz="4400">
                <a:solidFill>
                  <a:schemeClr val="tx1"/>
                </a:solidFill>
                <a:ea typeface="ＭＳ Ｐゴシック" pitchFamily="-84" charset="-128"/>
              </a:rPr>
              <a:t>other lands.</a:t>
            </a:r>
            <a:r>
              <a:rPr lang="ja-JP" altLang="en-US" sz="4400">
                <a:solidFill>
                  <a:schemeClr val="tx1"/>
                </a:solidFill>
                <a:latin typeface="Arial" pitchFamily="34" charset="0"/>
                <a:ea typeface="ＭＳ Ｐゴシック" pitchFamily="-84" charset="-128"/>
              </a:rPr>
              <a:t>”</a:t>
            </a:r>
            <a:r>
              <a:rPr lang="en-US" altLang="ja-JP" sz="4400">
                <a:solidFill>
                  <a:schemeClr val="tx1"/>
                </a:solidFill>
                <a:ea typeface="ＭＳ Ｐゴシック" pitchFamily="-84" charset="-128"/>
              </a:rPr>
              <a:t> </a:t>
            </a:r>
          </a:p>
          <a:p>
            <a:pPr algn="l" eaLnBrk="1" hangingPunct="1">
              <a:lnSpc>
                <a:spcPct val="115000"/>
              </a:lnSpc>
            </a:pPr>
            <a:r>
              <a:rPr lang="en-US" altLang="en-US" sz="4400">
                <a:solidFill>
                  <a:schemeClr val="tx1"/>
                </a:solidFill>
                <a:ea typeface="ＭＳ Ｐゴシック" pitchFamily="-84" charset="-128"/>
              </a:rPr>
              <a:t>This was followed by a session of admonition in which the </a:t>
            </a:r>
            <a:r>
              <a:rPr lang="en-US" altLang="en-US" sz="4400" u="sng">
                <a:solidFill>
                  <a:schemeClr val="tx1"/>
                </a:solidFill>
                <a:ea typeface="ＭＳ Ｐゴシック" pitchFamily="-84" charset="-128"/>
              </a:rPr>
              <a:t>missionaries asked the congregation to remain faithful</a:t>
            </a:r>
            <a:r>
              <a:rPr lang="en-US" altLang="en-US" sz="4400">
                <a:solidFill>
                  <a:schemeClr val="tx1"/>
                </a:solidFill>
                <a:ea typeface="ＭＳ Ｐゴシック" pitchFamily="-84" charset="-128"/>
              </a:rPr>
              <a:t> in their local tasks of visiting the sick and the imprisoned, of providing for the poor and unemployed, and of remembering them (the missionaries) with prayers and material provisions. </a:t>
            </a:r>
          </a:p>
          <a:p>
            <a:pPr algn="l" eaLnBrk="1" hangingPunct="1">
              <a:lnSpc>
                <a:spcPct val="115000"/>
              </a:lnSpc>
            </a:pPr>
            <a:endParaRPr lang="en-US" altLang="en-US" sz="4400">
              <a:solidFill>
                <a:schemeClr val="tx1"/>
              </a:solidFill>
              <a:ea typeface="ＭＳ Ｐゴシック" pitchFamily="-84" charset="-128"/>
            </a:endParaRPr>
          </a:p>
          <a:p>
            <a:pPr algn="l" eaLnBrk="1" hangingPunct="1">
              <a:lnSpc>
                <a:spcPct val="115000"/>
              </a:lnSpc>
            </a:pPr>
            <a:r>
              <a:rPr lang="en-US" altLang="en-US" sz="4400">
                <a:solidFill>
                  <a:schemeClr val="tx1"/>
                </a:solidFill>
                <a:ea typeface="ＭＳ Ｐゴシック" pitchFamily="-84" charset="-128"/>
              </a:rPr>
              <a:t>Then the people of the congregation pledged their support, wished them well, and prayed for God</a:t>
            </a:r>
            <a:r>
              <a:rPr lang="ja-JP" altLang="en-US" sz="4400">
                <a:solidFill>
                  <a:schemeClr val="tx1"/>
                </a:solidFill>
                <a:latin typeface="Arial" pitchFamily="34" charset="0"/>
                <a:ea typeface="ＭＳ Ｐゴシック" pitchFamily="-84" charset="-128"/>
              </a:rPr>
              <a:t>’</a:t>
            </a:r>
            <a:r>
              <a:rPr lang="en-US" altLang="ja-JP" sz="4400">
                <a:solidFill>
                  <a:schemeClr val="tx1"/>
                </a:solidFill>
                <a:ea typeface="ＭＳ Ｐゴシック" pitchFamily="-84" charset="-128"/>
              </a:rPr>
              <a:t>s mercies upon their ministry. Then they would sing. </a:t>
            </a:r>
            <a:endParaRPr lang="en-US" altLang="en-US" sz="4400">
              <a:solidFill>
                <a:schemeClr val="tx1"/>
              </a:solidFill>
              <a:ea typeface="ＭＳ Ｐゴシック" pitchFamily="-84" charset="-128"/>
            </a:endParaRPr>
          </a:p>
        </p:txBody>
      </p:sp>
      <p:sp>
        <p:nvSpPr>
          <p:cNvPr id="2" name="TextBox 1"/>
          <p:cNvSpPr txBox="1">
            <a:spLocks noChangeArrowheads="1"/>
          </p:cNvSpPr>
          <p:nvPr/>
        </p:nvSpPr>
        <p:spPr bwMode="auto">
          <a:xfrm>
            <a:off x="8915400" y="533400"/>
            <a:ext cx="7696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8000">
                <a:solidFill>
                  <a:schemeClr val="tx1"/>
                </a:solidFill>
                <a:latin typeface="Cambria Bold" charset="0"/>
                <a:ea typeface="ＭＳ Ｐゴシック" pitchFamily="-84" charset="-128"/>
                <a:sym typeface="Cambria Bold" charset="0"/>
              </a:rPr>
              <a:t>The Commission</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 calcmode="lin" valueType="num">
                                      <p:cBhvr additive="base">
                                        <p:cTn id="7" dur="500" fill="hold"/>
                                        <p:tgtEl>
                                          <p:spTgt spid="430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010">
                                            <p:txEl>
                                              <p:pRg st="1" end="1"/>
                                            </p:txEl>
                                          </p:spTgt>
                                        </p:tgtEl>
                                        <p:attrNameLst>
                                          <p:attrName>style.visibility</p:attrName>
                                        </p:attrNameLst>
                                      </p:cBhvr>
                                      <p:to>
                                        <p:strVal val="visible"/>
                                      </p:to>
                                    </p:set>
                                    <p:anim calcmode="lin" valueType="num">
                                      <p:cBhvr additive="base">
                                        <p:cTn id="13" dur="500" fill="hold"/>
                                        <p:tgtEl>
                                          <p:spTgt spid="430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010">
                                            <p:txEl>
                                              <p:pRg st="3" end="3"/>
                                            </p:txEl>
                                          </p:spTgt>
                                        </p:tgtEl>
                                        <p:attrNameLst>
                                          <p:attrName>style.visibility</p:attrName>
                                        </p:attrNameLst>
                                      </p:cBhvr>
                                      <p:to>
                                        <p:strVal val="visible"/>
                                      </p:to>
                                    </p:set>
                                    <p:anim calcmode="lin" valueType="num">
                                      <p:cBhvr additive="base">
                                        <p:cTn id="19" dur="500" fill="hold"/>
                                        <p:tgtEl>
                                          <p:spTgt spid="430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304800" y="1676400"/>
            <a:ext cx="12192000" cy="1083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5400">
                <a:solidFill>
                  <a:schemeClr val="tx1"/>
                </a:solidFill>
                <a:latin typeface="Cambria Bold" charset="0"/>
                <a:ea typeface="ＭＳ Ｐゴシック" pitchFamily="-84" charset="-128"/>
                <a:sym typeface="Cambria Bold" charset="0"/>
              </a:rPr>
              <a:t>As God His Son was sending</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Into this world of sin,</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His Son is now commanding</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That we this world should win.</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He sends us and commissions</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To preach the Gospel clear,</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To call upon all nations</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To listen and to hear.</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To Thee, O God, we</a:t>
            </a:r>
            <a:r>
              <a:rPr lang="ja-JP" altLang="en-US" sz="5400">
                <a:solidFill>
                  <a:schemeClr val="tx1"/>
                </a:solidFill>
                <a:latin typeface="Arial" pitchFamily="34" charset="0"/>
                <a:ea typeface="ＭＳ Ｐゴシック" pitchFamily="-84" charset="-128"/>
                <a:sym typeface="Cambria Bold" charset="0"/>
              </a:rPr>
              <a:t>’</a:t>
            </a:r>
            <a:r>
              <a:rPr lang="en-US" altLang="ja-JP" sz="5400">
                <a:solidFill>
                  <a:schemeClr val="tx1"/>
                </a:solidFill>
                <a:latin typeface="Cambria Bold" charset="0"/>
                <a:ea typeface="ＭＳ Ｐゴシック" pitchFamily="-84" charset="-128"/>
                <a:sym typeface="Cambria Bold" charset="0"/>
              </a:rPr>
              <a:t>re praying,</a:t>
            </a:r>
            <a:br>
              <a:rPr lang="en-US" altLang="ja-JP" sz="5400">
                <a:solidFill>
                  <a:schemeClr val="tx1"/>
                </a:solidFill>
                <a:latin typeface="Cambria Bold" charset="0"/>
                <a:ea typeface="ＭＳ Ｐゴシック" pitchFamily="-84" charset="-128"/>
                <a:sym typeface="Cambria Bold" charset="0"/>
              </a:rPr>
            </a:br>
            <a:r>
              <a:rPr lang="en-US" altLang="ja-JP" sz="5400">
                <a:solidFill>
                  <a:schemeClr val="tx1"/>
                </a:solidFill>
                <a:latin typeface="Cambria Bold" charset="0"/>
                <a:ea typeface="ＭＳ Ｐゴシック" pitchFamily="-84" charset="-128"/>
                <a:sym typeface="Cambria Bold" charset="0"/>
              </a:rPr>
              <a:t>We</a:t>
            </a:r>
            <a:r>
              <a:rPr lang="ja-JP" altLang="en-US" sz="5400">
                <a:solidFill>
                  <a:schemeClr val="tx1"/>
                </a:solidFill>
                <a:latin typeface="Arial" pitchFamily="34" charset="0"/>
                <a:ea typeface="ＭＳ Ｐゴシック" pitchFamily="-84" charset="-128"/>
                <a:sym typeface="Cambria Bold" charset="0"/>
              </a:rPr>
              <a:t>’</a:t>
            </a:r>
            <a:r>
              <a:rPr lang="en-US" altLang="ja-JP" sz="5400">
                <a:solidFill>
                  <a:schemeClr val="tx1"/>
                </a:solidFill>
                <a:latin typeface="Cambria Bold" charset="0"/>
                <a:ea typeface="ＭＳ Ｐゴシック" pitchFamily="-84" charset="-128"/>
                <a:sym typeface="Cambria Bold" charset="0"/>
              </a:rPr>
              <a:t>re bent to do Thy will;</a:t>
            </a:r>
            <a:br>
              <a:rPr lang="en-US" altLang="ja-JP" sz="5400">
                <a:solidFill>
                  <a:schemeClr val="tx1"/>
                </a:solidFill>
                <a:latin typeface="Cambria Bold" charset="0"/>
                <a:ea typeface="ＭＳ Ｐゴシック" pitchFamily="-84" charset="-128"/>
                <a:sym typeface="Cambria Bold" charset="0"/>
              </a:rPr>
            </a:br>
            <a:r>
              <a:rPr lang="en-US" altLang="ja-JP" sz="5400">
                <a:solidFill>
                  <a:schemeClr val="tx1"/>
                </a:solidFill>
                <a:latin typeface="Cambria Bold" charset="0"/>
                <a:ea typeface="ＭＳ Ｐゴシック" pitchFamily="-84" charset="-128"/>
                <a:sym typeface="Cambria Bold" charset="0"/>
              </a:rPr>
              <a:t>Thy Word we are obeying,</a:t>
            </a:r>
            <a:br>
              <a:rPr lang="en-US" altLang="ja-JP" sz="5400">
                <a:solidFill>
                  <a:schemeClr val="tx1"/>
                </a:solidFill>
                <a:latin typeface="Cambria Bold" charset="0"/>
                <a:ea typeface="ＭＳ Ｐゴシック" pitchFamily="-84" charset="-128"/>
                <a:sym typeface="Cambria Bold" charset="0"/>
              </a:rPr>
            </a:br>
            <a:r>
              <a:rPr lang="en-US" altLang="ja-JP" sz="5400">
                <a:solidFill>
                  <a:schemeClr val="tx1"/>
                </a:solidFill>
                <a:latin typeface="Cambria Bold" charset="0"/>
                <a:ea typeface="ＭＳ Ｐゴシック" pitchFamily="-84" charset="-128"/>
                <a:sym typeface="Cambria Bold" charset="0"/>
              </a:rPr>
              <a:t>Thy glory we fulfill.</a:t>
            </a:r>
            <a:br>
              <a:rPr lang="en-US" altLang="ja-JP" sz="5400">
                <a:solidFill>
                  <a:schemeClr val="tx1"/>
                </a:solidFill>
                <a:latin typeface="Cambria Bold" charset="0"/>
                <a:ea typeface="ＭＳ Ｐゴシック" pitchFamily="-84" charset="-128"/>
                <a:sym typeface="Cambria Bold" charset="0"/>
              </a:rPr>
            </a:br>
            <a:endParaRPr lang="en-US" altLang="en-US"/>
          </a:p>
        </p:txBody>
      </p:sp>
      <p:sp>
        <p:nvSpPr>
          <p:cNvPr id="51202" name="TextBox 2"/>
          <p:cNvSpPr txBox="1">
            <a:spLocks noChangeArrowheads="1"/>
          </p:cNvSpPr>
          <p:nvPr/>
        </p:nvSpPr>
        <p:spPr bwMode="auto">
          <a:xfrm>
            <a:off x="12268200" y="1828800"/>
            <a:ext cx="10972800" cy="972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4800">
                <a:solidFill>
                  <a:schemeClr val="tx1"/>
                </a:solidFill>
                <a:latin typeface="Cambria Bold" charset="0"/>
                <a:ea typeface="ＭＳ Ｐゴシック" pitchFamily="-84" charset="-128"/>
                <a:sym typeface="Cambria Bold" charset="0"/>
              </a:rPr>
              <a:t>All peoples we are telling</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To mend their sinful way,</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That they might cease rebelling,</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Lest judgment be their pay.</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And if Thou, Lord, desire,</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And should it be Thy will</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That we taste sword and fire</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By those who thus would kill,</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Then comfort, pray, our loved ones</a:t>
            </a:r>
            <a:br>
              <a:rPr lang="en-US" altLang="en-US" sz="4800">
                <a:solidFill>
                  <a:schemeClr val="tx1"/>
                </a:solidFill>
                <a:latin typeface="Cambria Bold" charset="0"/>
                <a:ea typeface="ＭＳ Ｐゴシック" pitchFamily="-84" charset="-128"/>
                <a:sym typeface="Cambria Bold" charset="0"/>
              </a:rPr>
            </a:br>
            <a:r>
              <a:rPr lang="en-US" altLang="en-US" sz="4800">
                <a:solidFill>
                  <a:schemeClr val="tx1"/>
                </a:solidFill>
                <a:latin typeface="Cambria Bold" charset="0"/>
                <a:ea typeface="ＭＳ Ｐゴシック" pitchFamily="-84" charset="-128"/>
                <a:sym typeface="Cambria Bold" charset="0"/>
              </a:rPr>
              <a:t>And tell them, we</a:t>
            </a:r>
            <a:r>
              <a:rPr lang="ja-JP" altLang="en-US" sz="4800">
                <a:solidFill>
                  <a:schemeClr val="tx1"/>
                </a:solidFill>
                <a:latin typeface="Arial" pitchFamily="34" charset="0"/>
                <a:ea typeface="ＭＳ Ｐゴシック" pitchFamily="-84" charset="-128"/>
                <a:sym typeface="Cambria Bold" charset="0"/>
              </a:rPr>
              <a:t>’</a:t>
            </a:r>
            <a:r>
              <a:rPr lang="en-US" altLang="ja-JP" sz="4800">
                <a:solidFill>
                  <a:schemeClr val="tx1"/>
                </a:solidFill>
                <a:latin typeface="Cambria Bold" charset="0"/>
                <a:ea typeface="ＭＳ Ｐゴシック" pitchFamily="-84" charset="-128"/>
                <a:sym typeface="Cambria Bold" charset="0"/>
              </a:rPr>
              <a:t>ve endured.</a:t>
            </a:r>
            <a:br>
              <a:rPr lang="en-US" altLang="ja-JP" sz="4800">
                <a:solidFill>
                  <a:schemeClr val="tx1"/>
                </a:solidFill>
                <a:latin typeface="Cambria Bold" charset="0"/>
                <a:ea typeface="ＭＳ Ｐゴシック" pitchFamily="-84" charset="-128"/>
                <a:sym typeface="Cambria Bold" charset="0"/>
              </a:rPr>
            </a:br>
            <a:r>
              <a:rPr lang="en-US" altLang="ja-JP" sz="4800">
                <a:solidFill>
                  <a:schemeClr val="tx1"/>
                </a:solidFill>
                <a:latin typeface="Cambria Bold" charset="0"/>
                <a:ea typeface="ＭＳ Ｐゴシック" pitchFamily="-84" charset="-128"/>
                <a:sym typeface="Cambria Bold" charset="0"/>
              </a:rPr>
              <a:t>And we shall see them yonder</a:t>
            </a:r>
            <a:br>
              <a:rPr lang="en-US" altLang="ja-JP" sz="4800">
                <a:solidFill>
                  <a:schemeClr val="tx1"/>
                </a:solidFill>
                <a:latin typeface="Cambria Bold" charset="0"/>
                <a:ea typeface="ＭＳ Ｐゴシック" pitchFamily="-84" charset="-128"/>
                <a:sym typeface="Cambria Bold" charset="0"/>
              </a:rPr>
            </a:br>
            <a:r>
              <a:rPr lang="en-US" altLang="ja-JP" sz="4800">
                <a:solidFill>
                  <a:schemeClr val="tx1"/>
                </a:solidFill>
                <a:latin typeface="Cambria Bold" charset="0"/>
                <a:ea typeface="ＭＳ Ｐゴシック" pitchFamily="-84" charset="-128"/>
                <a:sym typeface="Cambria Bold" charset="0"/>
              </a:rPr>
              <a:t>Eternally secured.</a:t>
            </a:r>
            <a:br>
              <a:rPr lang="en-US" altLang="ja-JP" sz="4800">
                <a:solidFill>
                  <a:schemeClr val="tx1"/>
                </a:solidFill>
                <a:latin typeface="Cambria Bold" charset="0"/>
                <a:ea typeface="ＭＳ Ｐゴシック" pitchFamily="-84" charset="-128"/>
                <a:sym typeface="Cambria Bold" charset="0"/>
              </a:rPr>
            </a:br>
            <a:endParaRPr lang="en-US" altLang="en-US"/>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p:cNvSpPr>
          <p:nvPr/>
        </p:nvSpPr>
        <p:spPr bwMode="auto">
          <a:xfrm>
            <a:off x="1066800" y="952500"/>
            <a:ext cx="13995400" cy="1181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3800">
                <a:solidFill>
                  <a:srgbClr val="040404"/>
                </a:solidFill>
                <a:ea typeface="ＭＳ Ｐゴシック" pitchFamily="-84" charset="-128"/>
              </a:rPr>
              <a:t>It grieves us to the heart that we must live to see these times, and therefore speak in this wise. O Lord, strengthen our faith! help Thy weak, trusting lambs, that they may not be led into error, nor moved from the foundations of the most holy faith.</a:t>
            </a:r>
          </a:p>
          <a:p>
            <a:pPr algn="l" eaLnBrk="1" hangingPunct="1"/>
            <a:r>
              <a:rPr lang="en-US" altLang="en-US" sz="3800">
                <a:solidFill>
                  <a:srgbClr val="040404"/>
                </a:solidFill>
                <a:ea typeface="ＭＳ Ｐゴシック" pitchFamily="-84" charset="-128"/>
              </a:rPr>
              <a:t> </a:t>
            </a:r>
          </a:p>
          <a:p>
            <a:pPr algn="l" eaLnBrk="1" hangingPunct="1"/>
            <a:r>
              <a:rPr lang="en-US" altLang="en-US" sz="3800">
                <a:solidFill>
                  <a:srgbClr val="040404"/>
                </a:solidFill>
                <a:ea typeface="ＭＳ Ｐゴシック" pitchFamily="-84" charset="-128"/>
              </a:rPr>
              <a:t>On the other hand, through his instigation, the world now reveals itself very beautiful and glorious, more than at any preceding time, in a threefold pleasing form-the lust of the flesh, the lust of the eye, and the pride of life. Almost all men run after her, to worship her as a queen supreme; but all are deceived thereby; yea, many who have drunk of the poisoned wine of her lusts from the golden cup of her iniquities and deceptions, die a spiritual death.</a:t>
            </a:r>
          </a:p>
          <a:p>
            <a:pPr algn="l" eaLnBrk="1" hangingPunct="1"/>
            <a:r>
              <a:rPr lang="en-US" altLang="en-US" sz="3800">
                <a:solidFill>
                  <a:srgbClr val="040404"/>
                </a:solidFill>
                <a:ea typeface="ＭＳ Ｐゴシック" pitchFamily="-84" charset="-128"/>
              </a:rPr>
              <a:t> </a:t>
            </a:r>
          </a:p>
          <a:p>
            <a:pPr algn="l" eaLnBrk="1" hangingPunct="1"/>
            <a:r>
              <a:rPr lang="en-US" altLang="en-US" sz="3800">
                <a:solidFill>
                  <a:srgbClr val="040404"/>
                </a:solidFill>
                <a:ea typeface="ＭＳ Ｐゴシック" pitchFamily="-84" charset="-128"/>
              </a:rPr>
              <a:t>As the first design is aimed at the faith, so this is directed against the true Christian life. Here lies great danger. Who shall escape these snares? He that would at no time be taken unawares by it, must indeed be cautious and watchful. But our very flesh seems prone to it. Here must be fasting, watching, praying, and calling upon God for help, otherwise there is no escape.</a:t>
            </a:r>
          </a:p>
          <a:p>
            <a:pPr eaLnBrk="1" hangingPunct="1"/>
            <a:endParaRPr lang="en-US" altLang="en-US" sz="3800">
              <a:solidFill>
                <a:srgbClr val="040404"/>
              </a:solidFill>
              <a:ea typeface="ＭＳ Ｐゴシック" pitchFamily="-84" charset="-128"/>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0725" y="1781175"/>
            <a:ext cx="7213600" cy="1049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86017">
                                            <p:txEl>
                                              <p:pRg st="0" end="0"/>
                                            </p:txEl>
                                          </p:spTgt>
                                        </p:tgtEl>
                                        <p:attrNameLst>
                                          <p:attrName>style.visibility</p:attrName>
                                        </p:attrNameLst>
                                      </p:cBhvr>
                                      <p:to>
                                        <p:strVal val="visible"/>
                                      </p:to>
                                    </p:set>
                                    <p:animEffect transition="in" filter="fade">
                                      <p:cBhvr>
                                        <p:cTn id="7" dur="1000"/>
                                        <p:tgtEl>
                                          <p:spTgt spid="86017">
                                            <p:txEl>
                                              <p:pRg st="0" end="0"/>
                                            </p:txEl>
                                          </p:spTgt>
                                        </p:tgtEl>
                                      </p:cBhvr>
                                    </p:animEffect>
                                    <p:anim calcmode="lin" valueType="num">
                                      <p:cBhvr>
                                        <p:cTn id="8" dur="1000" fill="hold"/>
                                        <p:tgtEl>
                                          <p:spTgt spid="8601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601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601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86017">
                                            <p:txEl>
                                              <p:pRg st="2" end="2"/>
                                            </p:txEl>
                                          </p:spTgt>
                                        </p:tgtEl>
                                        <p:attrNameLst>
                                          <p:attrName>style.visibility</p:attrName>
                                        </p:attrNameLst>
                                      </p:cBhvr>
                                      <p:to>
                                        <p:strVal val="visible"/>
                                      </p:to>
                                    </p:set>
                                    <p:animEffect transition="in" filter="fade">
                                      <p:cBhvr>
                                        <p:cTn id="15" dur="1000"/>
                                        <p:tgtEl>
                                          <p:spTgt spid="86017">
                                            <p:txEl>
                                              <p:pRg st="2" end="2"/>
                                            </p:txEl>
                                          </p:spTgt>
                                        </p:tgtEl>
                                      </p:cBhvr>
                                    </p:animEffect>
                                    <p:anim calcmode="lin" valueType="num">
                                      <p:cBhvr>
                                        <p:cTn id="16" dur="1000" fill="hold"/>
                                        <p:tgtEl>
                                          <p:spTgt spid="86017">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86017">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601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86017">
                                            <p:txEl>
                                              <p:pRg st="4" end="4"/>
                                            </p:txEl>
                                          </p:spTgt>
                                        </p:tgtEl>
                                        <p:attrNameLst>
                                          <p:attrName>style.visibility</p:attrName>
                                        </p:attrNameLst>
                                      </p:cBhvr>
                                      <p:to>
                                        <p:strVal val="visible"/>
                                      </p:to>
                                    </p:set>
                                    <p:animEffect transition="in" filter="fade">
                                      <p:cBhvr>
                                        <p:cTn id="23" dur="1000"/>
                                        <p:tgtEl>
                                          <p:spTgt spid="86017">
                                            <p:txEl>
                                              <p:pRg st="4" end="4"/>
                                            </p:txEl>
                                          </p:spTgt>
                                        </p:tgtEl>
                                      </p:cBhvr>
                                    </p:animEffect>
                                    <p:anim calcmode="lin" valueType="num">
                                      <p:cBhvr>
                                        <p:cTn id="24" dur="1000" fill="hold"/>
                                        <p:tgtEl>
                                          <p:spTgt spid="8601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8601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601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6096000" y="3487738"/>
            <a:ext cx="12192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5400">
                <a:solidFill>
                  <a:schemeClr val="tx1"/>
                </a:solidFill>
                <a:latin typeface="Cambria Bold" charset="0"/>
                <a:ea typeface="ＭＳ Ｐゴシック" pitchFamily="-84" charset="-128"/>
                <a:sym typeface="Cambria Bold" charset="0"/>
              </a:rPr>
              <a:t>Thy Word, O Lord, does teach us,</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And we do understand;</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Thy promises are with us</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Until the very end.</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Thou hast prepared a haven</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Praised be Thy holy name.</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We laud Thee, God of heaven,</a:t>
            </a:r>
            <a:br>
              <a:rPr lang="en-US" altLang="en-US" sz="5400">
                <a:solidFill>
                  <a:schemeClr val="tx1"/>
                </a:solidFill>
                <a:latin typeface="Cambria Bold" charset="0"/>
                <a:ea typeface="ＭＳ Ｐゴシック" pitchFamily="-84" charset="-128"/>
                <a:sym typeface="Cambria Bold" charset="0"/>
              </a:rPr>
            </a:br>
            <a:r>
              <a:rPr lang="en-US" altLang="en-US" sz="5400">
                <a:solidFill>
                  <a:schemeClr val="tx1"/>
                </a:solidFill>
                <a:latin typeface="Cambria Bold" charset="0"/>
                <a:ea typeface="ＭＳ Ｐゴシック" pitchFamily="-84" charset="-128"/>
                <a:sym typeface="Cambria Bold" charset="0"/>
              </a:rPr>
              <a:t>Through Christ, our Lord. Amen</a:t>
            </a:r>
            <a:endParaRPr lang="en-US" altLang="en-US"/>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9069388" y="825500"/>
            <a:ext cx="49974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7200">
                <a:solidFill>
                  <a:schemeClr val="tx1"/>
                </a:solidFill>
                <a:ea typeface="ＭＳ Ｐゴシック" pitchFamily="-84" charset="-128"/>
              </a:rPr>
              <a:t>30  Year War</a:t>
            </a:r>
          </a:p>
        </p:txBody>
      </p:sp>
      <p:sp>
        <p:nvSpPr>
          <p:cNvPr id="44034" name="Rectangle 2"/>
          <p:cNvSpPr>
            <a:spLocks/>
          </p:cNvSpPr>
          <p:nvPr/>
        </p:nvSpPr>
        <p:spPr bwMode="auto">
          <a:xfrm>
            <a:off x="1509713" y="8623300"/>
            <a:ext cx="211201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solidFill>
                  <a:schemeClr val="tx1"/>
                </a:solidFill>
                <a:ea typeface="ＭＳ Ｐゴシック" pitchFamily="-84" charset="-128"/>
              </a:rPr>
              <a:t>set out during a time of such terrible danger, when scarcely anyone, whether of high or low estate, could travel in safety. But the Lord was their  protector, and they relied on him alone. When their task was completed (through the </a:t>
            </a:r>
            <a:r>
              <a:rPr lang="en-US" altLang="en-US" u="sng">
                <a:solidFill>
                  <a:schemeClr val="tx1"/>
                </a:solidFill>
                <a:ea typeface="ＭＳ Ｐゴシック" pitchFamily="-84" charset="-128"/>
              </a:rPr>
              <a:t>intercession</a:t>
            </a:r>
            <a:r>
              <a:rPr lang="en-US" altLang="en-US">
                <a:solidFill>
                  <a:schemeClr val="tx1"/>
                </a:solidFill>
                <a:ea typeface="ＭＳ Ｐゴシック" pitchFamily="-84" charset="-128"/>
              </a:rPr>
              <a:t> of his people) , he led them home again in peace and safety.</a:t>
            </a:r>
            <a:r>
              <a:rPr lang="ja-JP" altLang="en-US">
                <a:solidFill>
                  <a:schemeClr val="tx1"/>
                </a:solidFill>
                <a:latin typeface="Arial" pitchFamily="34" charset="0"/>
                <a:ea typeface="ＭＳ Ｐゴシック" pitchFamily="-84" charset="-128"/>
              </a:rPr>
              <a:t>”</a:t>
            </a:r>
            <a:endParaRPr lang="en-US" altLang="ja-JP">
              <a:solidFill>
                <a:schemeClr val="tx1"/>
              </a:solidFill>
              <a:ea typeface="ＭＳ Ｐゴシック" pitchFamily="-84" charset="-128"/>
            </a:endParaRPr>
          </a:p>
          <a:p>
            <a:pPr eaLnBrk="1" hangingPunct="1"/>
            <a:r>
              <a:rPr lang="en-US" altLang="en-US">
                <a:solidFill>
                  <a:schemeClr val="tx1"/>
                </a:solidFill>
                <a:ea typeface="ＭＳ Ｐゴシック" pitchFamily="-84" charset="-128"/>
              </a:rPr>
              <a:t>                                                                         Hutterian Chronicles Vol 1, pg 678. </a:t>
            </a:r>
          </a:p>
        </p:txBody>
      </p:sp>
      <p:pic>
        <p:nvPicPr>
          <p:cNvPr id="4403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6763" y="1943100"/>
            <a:ext cx="87122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6" name="Rectangle 4"/>
          <p:cNvSpPr>
            <a:spLocks/>
          </p:cNvSpPr>
          <p:nvPr/>
        </p:nvSpPr>
        <p:spPr bwMode="auto">
          <a:xfrm>
            <a:off x="1460500" y="2222500"/>
            <a:ext cx="13335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solidFill>
                  <a:schemeClr val="tx1"/>
                </a:solidFill>
                <a:ea typeface="ＭＳ Ｐゴシック" pitchFamily="-84" charset="-128"/>
              </a:rPr>
              <a:t>1620: </a:t>
            </a:r>
            <a:r>
              <a:rPr lang="ja-JP" altLang="en-US">
                <a:solidFill>
                  <a:schemeClr val="tx1"/>
                </a:solidFill>
                <a:latin typeface="Arial" pitchFamily="34" charset="0"/>
                <a:ea typeface="ＭＳ Ｐゴシック" pitchFamily="-84" charset="-128"/>
              </a:rPr>
              <a:t>“</a:t>
            </a:r>
            <a:r>
              <a:rPr lang="en-US" altLang="ja-JP">
                <a:solidFill>
                  <a:schemeClr val="tx1"/>
                </a:solidFill>
                <a:ea typeface="ＭＳ Ｐゴシック" pitchFamily="-84" charset="-128"/>
              </a:rPr>
              <a:t>This year too, we followed the example of our forefathers by sending out several brothers to various places in Germany. They went to seek those </a:t>
            </a:r>
            <a:r>
              <a:rPr lang="en-US" altLang="ja-JP" u="sng">
                <a:solidFill>
                  <a:schemeClr val="tx1"/>
                </a:solidFill>
                <a:ea typeface="ＭＳ Ｐゴシック" pitchFamily="-84" charset="-128"/>
              </a:rPr>
              <a:t>on fire for the truth</a:t>
            </a:r>
            <a:r>
              <a:rPr lang="en-US" altLang="ja-JP">
                <a:solidFill>
                  <a:schemeClr val="tx1"/>
                </a:solidFill>
                <a:ea typeface="ＭＳ Ｐゴシック" pitchFamily="-84" charset="-128"/>
              </a:rPr>
              <a:t> and to </a:t>
            </a:r>
            <a:r>
              <a:rPr lang="en-US" altLang="ja-JP" u="sng">
                <a:solidFill>
                  <a:schemeClr val="tx1"/>
                </a:solidFill>
                <a:ea typeface="ＭＳ Ｐゴシック" pitchFamily="-84" charset="-128"/>
              </a:rPr>
              <a:t>call people to repentance</a:t>
            </a:r>
            <a:r>
              <a:rPr lang="en-US" altLang="ja-JP">
                <a:solidFill>
                  <a:schemeClr val="tx1"/>
                </a:solidFill>
                <a:ea typeface="ＭＳ Ｐゴシック" pitchFamily="-84" charset="-128"/>
              </a:rPr>
              <a:t>. It amazed many people in Bohemia (where </a:t>
            </a:r>
            <a:r>
              <a:rPr lang="en-US" altLang="ja-JP" u="sng">
                <a:solidFill>
                  <a:schemeClr val="tx1"/>
                </a:solidFill>
                <a:ea typeface="ＭＳ Ｐゴシック" pitchFamily="-84" charset="-128"/>
              </a:rPr>
              <a:t>both</a:t>
            </a:r>
            <a:r>
              <a:rPr lang="en-US" altLang="ja-JP">
                <a:solidFill>
                  <a:schemeClr val="tx1"/>
                </a:solidFill>
                <a:ea typeface="ＭＳ Ｐゴシック" pitchFamily="-84" charset="-128"/>
              </a:rPr>
              <a:t> hostile armies were encamped) as well as in Germany that our defenseless members</a:t>
            </a:r>
            <a:endParaRPr lang="en-US" altLang="en-US">
              <a:solidFill>
                <a:schemeClr val="tx1"/>
              </a:solidFill>
              <a:ea typeface="ＭＳ Ｐゴシック" pitchFamily="-84" charset="-128"/>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900" decel="100000" fill="hold"/>
                                        <p:tgtEl>
                                          <p:spTgt spid="440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403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Effect transition="in" filter="fade">
                                      <p:cBhvr>
                                        <p:cTn id="15" dur="1000"/>
                                        <p:tgtEl>
                                          <p:spTgt spid="44034"/>
                                        </p:tgtEl>
                                      </p:cBhvr>
                                    </p:animEffect>
                                    <p:anim calcmode="lin" valueType="num">
                                      <p:cBhvr>
                                        <p:cTn id="16" dur="1000" fill="hold"/>
                                        <p:tgtEl>
                                          <p:spTgt spid="44034"/>
                                        </p:tgtEl>
                                        <p:attrNameLst>
                                          <p:attrName>ppt_x</p:attrName>
                                        </p:attrNameLst>
                                      </p:cBhvr>
                                      <p:tavLst>
                                        <p:tav tm="0">
                                          <p:val>
                                            <p:strVal val="#ppt_x"/>
                                          </p:val>
                                        </p:tav>
                                        <p:tav tm="100000">
                                          <p:val>
                                            <p:strVal val="#ppt_x"/>
                                          </p:val>
                                        </p:tav>
                                      </p:tavLst>
                                    </p:anim>
                                    <p:anim calcmode="lin" valueType="num">
                                      <p:cBhvr>
                                        <p:cTn id="17" dur="900" decel="100000" fill="hold"/>
                                        <p:tgtEl>
                                          <p:spTgt spid="4403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endParaRPr lang="en-US" altLang="en-US" smtClean="0"/>
          </a:p>
        </p:txBody>
      </p:sp>
      <p:pic>
        <p:nvPicPr>
          <p:cNvPr id="53250" name="Picture 5" descr="Scan 10.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76750" y="-5162550"/>
            <a:ext cx="14839950" cy="2333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endParaRPr lang="en-US" altLang="en-US" smtClean="0"/>
          </a:p>
        </p:txBody>
      </p:sp>
      <p:pic>
        <p:nvPicPr>
          <p:cNvPr id="54274" name="Picture 2" descr="plaq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54200" y="-914400"/>
            <a:ext cx="9459913" cy="133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Scan 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03312" y="1411288"/>
            <a:ext cx="12576175"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172200" y="831850"/>
            <a:ext cx="9931400" cy="128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p:cNvSpPr>
          <p:nvPr/>
        </p:nvSpPr>
        <p:spPr bwMode="auto">
          <a:xfrm>
            <a:off x="1079500" y="1295400"/>
            <a:ext cx="18694400" cy="835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4800">
                <a:solidFill>
                  <a:schemeClr val="tx1"/>
                </a:solidFill>
                <a:latin typeface="Cambria" pitchFamily="18" charset="0"/>
                <a:ea typeface="ＭＳ Ｐゴシック" pitchFamily="-84" charset="-128"/>
                <a:sym typeface="Cambria" pitchFamily="18" charset="0"/>
              </a:rPr>
              <a:t>Mennonites had first come to the Congo  in 1912-as pioneer missionaries from the newly formed Egly Amish Church (Defenseless Mennonites) that started after Henry Egly conversion, near Berne Indiana. They had established a </a:t>
            </a:r>
            <a:r>
              <a:rPr lang="ja-JP" altLang="en-US" sz="4800">
                <a:solidFill>
                  <a:schemeClr val="tx1"/>
                </a:solidFill>
                <a:latin typeface="Arial" pitchFamily="34" charset="0"/>
                <a:ea typeface="ＭＳ Ｐゴシック" pitchFamily="-84" charset="-128"/>
                <a:sym typeface="Cambria" pitchFamily="18" charset="0"/>
              </a:rPr>
              <a:t>“</a:t>
            </a:r>
            <a:r>
              <a:rPr lang="en-US" altLang="ja-JP" sz="4800">
                <a:solidFill>
                  <a:schemeClr val="tx1"/>
                </a:solidFill>
                <a:latin typeface="Cambria Bold" charset="0"/>
                <a:ea typeface="ＭＳ Ｐゴシック" pitchFamily="-84" charset="-128"/>
                <a:sym typeface="Cambria Bold" charset="0"/>
              </a:rPr>
              <a:t>mission  base</a:t>
            </a:r>
            <a:r>
              <a:rPr lang="ja-JP" altLang="en-US" sz="4800">
                <a:solidFill>
                  <a:schemeClr val="tx1"/>
                </a:solidFill>
                <a:latin typeface="Arial" pitchFamily="34" charset="0"/>
                <a:ea typeface="ＭＳ Ｐゴシック" pitchFamily="-84" charset="-128"/>
                <a:sym typeface="Cambria Bold" charset="0"/>
              </a:rPr>
              <a:t>”</a:t>
            </a:r>
            <a:r>
              <a:rPr lang="en-US" altLang="ja-JP" sz="4800">
                <a:solidFill>
                  <a:schemeClr val="tx1"/>
                </a:solidFill>
                <a:latin typeface="Cambria" pitchFamily="18" charset="0"/>
                <a:ea typeface="ＭＳ Ｐゴシック" pitchFamily="-84" charset="-128"/>
                <a:sym typeface="Cambria" pitchFamily="18" charset="0"/>
              </a:rPr>
              <a:t> that would serve as the hub of their </a:t>
            </a:r>
            <a:r>
              <a:rPr lang="en-US" altLang="ja-JP" sz="4800" u="sng">
                <a:solidFill>
                  <a:schemeClr val="tx1"/>
                </a:solidFill>
                <a:latin typeface="Cambria" pitchFamily="18" charset="0"/>
                <a:ea typeface="ＭＳ Ｐゴシック" pitchFamily="-84" charset="-128"/>
                <a:sym typeface="Cambria" pitchFamily="18" charset="0"/>
              </a:rPr>
              <a:t>outreach to five ethnic groups in the region. </a:t>
            </a:r>
            <a:r>
              <a:rPr lang="en-US" altLang="ja-JP" sz="4800">
                <a:solidFill>
                  <a:schemeClr val="tx1"/>
                </a:solidFill>
                <a:latin typeface="Cambria" pitchFamily="18" charset="0"/>
                <a:ea typeface="ＭＳ Ｐゴシック" pitchFamily="-84" charset="-128"/>
                <a:sym typeface="Cambria" pitchFamily="18" charset="0"/>
              </a:rPr>
              <a:t>From the beginning, the missionaries were committed to learning local languages as the basis for their evangelistic and educational work. Through the years, that sensitivity to local context enabled the steady growth of the church. </a:t>
            </a:r>
          </a:p>
          <a:p>
            <a:pPr eaLnBrk="1" hangingPunct="1">
              <a:lnSpc>
                <a:spcPct val="115000"/>
              </a:lnSpc>
            </a:pPr>
            <a:endParaRPr lang="en-US" altLang="en-US" sz="4800">
              <a:solidFill>
                <a:schemeClr val="tx1"/>
              </a:solidFill>
              <a:ea typeface="ＭＳ Ｐゴシック" pitchFamily="-84" charset="-128"/>
            </a:endParaRPr>
          </a:p>
        </p:txBody>
      </p:sp>
      <p:sp>
        <p:nvSpPr>
          <p:cNvPr id="51202" name="Rectangle 2"/>
          <p:cNvSpPr>
            <a:spLocks/>
          </p:cNvSpPr>
          <p:nvPr/>
        </p:nvSpPr>
        <p:spPr bwMode="auto">
          <a:xfrm>
            <a:off x="850900" y="8820150"/>
            <a:ext cx="223520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5400">
                <a:solidFill>
                  <a:schemeClr val="tx1"/>
                </a:solidFill>
                <a:latin typeface="Cambria" pitchFamily="18" charset="0"/>
                <a:ea typeface="ＭＳ Ｐゴシック" pitchFamily="-84" charset="-128"/>
                <a:sym typeface="Cambria" pitchFamily="18" charset="0"/>
              </a:rPr>
              <a:t>Today, the three Congolese Mennonite denominations-the Community of Mennonite Brethren Churches in Congo, the Evangelical Mennonite Community, </a:t>
            </a:r>
            <a:r>
              <a:rPr lang="en-US" altLang="en-US" sz="5400">
                <a:solidFill>
                  <a:schemeClr val="tx1"/>
                </a:solidFill>
                <a:latin typeface="Cambria Bold" charset="0"/>
                <a:ea typeface="ＭＳ Ｐゴシック" pitchFamily="-84" charset="-128"/>
                <a:sym typeface="Cambria Bold" charset="0"/>
              </a:rPr>
              <a:t>and the Mennonite Community in Congo-number nearly 200,000 members and are among the fastest growing Mennonite churches in the world.</a:t>
            </a:r>
            <a:r>
              <a:rPr lang="en-US" altLang="en-US" sz="5400">
                <a:solidFill>
                  <a:schemeClr val="tx1"/>
                </a:solidFill>
                <a:latin typeface="Cambria" pitchFamily="18" charset="0"/>
                <a:ea typeface="ＭＳ Ｐゴシック" pitchFamily="-84" charset="-128"/>
                <a:sym typeface="Cambria" pitchFamily="18" charset="0"/>
              </a:rPr>
              <a:t>  </a:t>
            </a:r>
          </a:p>
        </p:txBody>
      </p:sp>
      <p:sp>
        <p:nvSpPr>
          <p:cNvPr id="45059" name="Rectangle 3"/>
          <p:cNvSpPr>
            <a:spLocks/>
          </p:cNvSpPr>
          <p:nvPr/>
        </p:nvSpPr>
        <p:spPr bwMode="auto">
          <a:xfrm>
            <a:off x="8648700" y="374650"/>
            <a:ext cx="70850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5720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4800">
                <a:solidFill>
                  <a:schemeClr val="tx1"/>
                </a:solidFill>
                <a:latin typeface="Cambria Bold" charset="0"/>
                <a:ea typeface="ＭＳ Ｐゴシック" pitchFamily="-84" charset="-128"/>
                <a:sym typeface="Cambria Bold" charset="0"/>
              </a:rPr>
              <a:t>From Berne to the Congo</a:t>
            </a:r>
          </a:p>
        </p:txBody>
      </p:sp>
      <p:grpSp>
        <p:nvGrpSpPr>
          <p:cNvPr id="45060" name="Group 6"/>
          <p:cNvGrpSpPr>
            <a:grpSpLocks/>
          </p:cNvGrpSpPr>
          <p:nvPr/>
        </p:nvGrpSpPr>
        <p:grpSpPr bwMode="auto">
          <a:xfrm>
            <a:off x="19481800" y="1004888"/>
            <a:ext cx="4660900" cy="3619500"/>
            <a:chOff x="0" y="0"/>
            <a:chExt cx="2936" cy="2280"/>
          </a:xfrm>
        </p:grpSpPr>
        <p:pic>
          <p:nvPicPr>
            <p:cNvPr id="450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 y="176"/>
              <a:ext cx="2584" cy="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62"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36"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1201"/>
                                        </p:tgtEl>
                                        <p:attrNameLst>
                                          <p:attrName>style.visibility</p:attrName>
                                        </p:attrNameLst>
                                      </p:cBhvr>
                                      <p:to>
                                        <p:strVal val="visible"/>
                                      </p:to>
                                    </p:set>
                                    <p:animEffect transition="in" filter="fade">
                                      <p:cBhvr>
                                        <p:cTn id="7" dur="1000"/>
                                        <p:tgtEl>
                                          <p:spTgt spid="51201"/>
                                        </p:tgtEl>
                                      </p:cBhvr>
                                    </p:animEffect>
                                    <p:anim calcmode="lin" valueType="num">
                                      <p:cBhvr>
                                        <p:cTn id="8" dur="1000" fill="hold"/>
                                        <p:tgtEl>
                                          <p:spTgt spid="51201"/>
                                        </p:tgtEl>
                                        <p:attrNameLst>
                                          <p:attrName>ppt_x</p:attrName>
                                        </p:attrNameLst>
                                      </p:cBhvr>
                                      <p:tavLst>
                                        <p:tav tm="0">
                                          <p:val>
                                            <p:strVal val="#ppt_x"/>
                                          </p:val>
                                        </p:tav>
                                        <p:tav tm="100000">
                                          <p:val>
                                            <p:strVal val="#ppt_x"/>
                                          </p:val>
                                        </p:tav>
                                      </p:tavLst>
                                    </p:anim>
                                    <p:anim calcmode="lin" valueType="num">
                                      <p:cBhvr>
                                        <p:cTn id="9" dur="900" decel="100000" fill="hold"/>
                                        <p:tgtEl>
                                          <p:spTgt spid="5120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0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1202"/>
                                        </p:tgtEl>
                                        <p:attrNameLst>
                                          <p:attrName>style.visibility</p:attrName>
                                        </p:attrNameLst>
                                      </p:cBhvr>
                                      <p:to>
                                        <p:strVal val="visible"/>
                                      </p:to>
                                    </p:set>
                                    <p:animEffect transition="in" filter="fade">
                                      <p:cBhvr>
                                        <p:cTn id="15" dur="1000"/>
                                        <p:tgtEl>
                                          <p:spTgt spid="51202"/>
                                        </p:tgtEl>
                                      </p:cBhvr>
                                    </p:animEffect>
                                    <p:anim calcmode="lin" valueType="num">
                                      <p:cBhvr>
                                        <p:cTn id="16" dur="1000" fill="hold"/>
                                        <p:tgtEl>
                                          <p:spTgt spid="51202"/>
                                        </p:tgtEl>
                                        <p:attrNameLst>
                                          <p:attrName>ppt_x</p:attrName>
                                        </p:attrNameLst>
                                      </p:cBhvr>
                                      <p:tavLst>
                                        <p:tav tm="0">
                                          <p:val>
                                            <p:strVal val="#ppt_x"/>
                                          </p:val>
                                        </p:tav>
                                        <p:tav tm="100000">
                                          <p:val>
                                            <p:strVal val="#ppt_x"/>
                                          </p:val>
                                        </p:tav>
                                      </p:tavLst>
                                    </p:anim>
                                    <p:anim calcmode="lin" valueType="num">
                                      <p:cBhvr>
                                        <p:cTn id="17" dur="900" decel="100000" fill="hold"/>
                                        <p:tgtEl>
                                          <p:spTgt spid="5120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120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 grpId="0" autoUpdateAnimBg="0"/>
      <p:bldP spid="5120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7513" y="1128713"/>
            <a:ext cx="6592887" cy="74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058" name="Rectangle 2"/>
          <p:cNvSpPr>
            <a:spLocks/>
          </p:cNvSpPr>
          <p:nvPr/>
        </p:nvSpPr>
        <p:spPr bwMode="auto">
          <a:xfrm>
            <a:off x="1244600" y="3187700"/>
            <a:ext cx="1550670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lnSpc>
                <a:spcPct val="115000"/>
              </a:lnSpc>
            </a:pPr>
            <a:r>
              <a:rPr lang="en-US" altLang="en-US" sz="5400">
                <a:solidFill>
                  <a:schemeClr val="tx1"/>
                </a:solidFill>
                <a:latin typeface="Cambria" pitchFamily="18" charset="0"/>
                <a:ea typeface="ＭＳ Ｐゴシック" pitchFamily="-84" charset="-128"/>
                <a:sym typeface="Cambria" pitchFamily="18" charset="0"/>
              </a:rPr>
              <a:t>In 1851 Mennonite congregations in the Netherlands </a:t>
            </a:r>
            <a:r>
              <a:rPr lang="en-US" altLang="en-US" sz="5400">
                <a:solidFill>
                  <a:schemeClr val="tx1"/>
                </a:solidFill>
                <a:latin typeface="Cambria Bold" charset="0"/>
                <a:ea typeface="ＭＳ Ｐゴシック" pitchFamily="-84" charset="-128"/>
                <a:sym typeface="Cambria Bold" charset="0"/>
              </a:rPr>
              <a:t>pooled their resources to  support the first overseas Mennonite missionaries</a:t>
            </a:r>
            <a:r>
              <a:rPr lang="en-US" altLang="en-US" sz="5400">
                <a:solidFill>
                  <a:schemeClr val="tx1"/>
                </a:solidFill>
                <a:latin typeface="Cambria" pitchFamily="18" charset="0"/>
                <a:ea typeface="ＭＳ Ｐゴシック" pitchFamily="-84" charset="-128"/>
                <a:sym typeface="Cambria" pitchFamily="18" charset="0"/>
              </a:rPr>
              <a:t>, </a:t>
            </a:r>
            <a:endParaRPr lang="en-US" altLang="en-US" sz="5400">
              <a:solidFill>
                <a:schemeClr val="tx1"/>
              </a:solidFill>
              <a:latin typeface="Times New Roman" pitchFamily="18" charset="0"/>
              <a:ea typeface="ＭＳ Ｐゴシック" pitchFamily="-84" charset="-128"/>
              <a:sym typeface="Times New Roman" pitchFamily="18" charset="0"/>
            </a:endParaRPr>
          </a:p>
          <a:p>
            <a:pPr algn="l" eaLnBrk="1" hangingPunct="1">
              <a:lnSpc>
                <a:spcPct val="115000"/>
              </a:lnSpc>
            </a:pPr>
            <a:endParaRPr lang="en-US" altLang="en-US" sz="5400">
              <a:solidFill>
                <a:schemeClr val="tx1"/>
              </a:solidFill>
              <a:latin typeface="Times New Roman" pitchFamily="18" charset="0"/>
              <a:ea typeface="ＭＳ Ｐゴシック" pitchFamily="-84" charset="-128"/>
              <a:sym typeface="Times New Roman" pitchFamily="18" charset="0"/>
            </a:endParaRPr>
          </a:p>
          <a:p>
            <a:pPr algn="l" eaLnBrk="1" hangingPunct="1">
              <a:lnSpc>
                <a:spcPct val="115000"/>
              </a:lnSpc>
            </a:pPr>
            <a:r>
              <a:rPr lang="en-US" altLang="en-US" sz="5400">
                <a:solidFill>
                  <a:schemeClr val="tx1"/>
                </a:solidFill>
                <a:latin typeface="Cambria Bold" charset="0"/>
                <a:ea typeface="ＭＳ Ｐゴシック" pitchFamily="-84" charset="-128"/>
                <a:sym typeface="Cambria Bold" charset="0"/>
              </a:rPr>
              <a:t>Pieter Jansz</a:t>
            </a:r>
            <a:r>
              <a:rPr lang="en-US" altLang="en-US" sz="5400">
                <a:solidFill>
                  <a:schemeClr val="tx1"/>
                </a:solidFill>
                <a:latin typeface="Cambria" pitchFamily="18" charset="0"/>
                <a:ea typeface="ＭＳ Ｐゴシック" pitchFamily="-84" charset="-128"/>
                <a:sym typeface="Cambria" pitchFamily="18" charset="0"/>
              </a:rPr>
              <a:t> and his wife, on a journey to the Netherlands East Indies (Indonesia). There the Janszs and their coworkers established a mission church in north central Java and set about translating the Bible into Javanese and Malay. </a:t>
            </a:r>
          </a:p>
        </p:txBody>
      </p:sp>
      <p:sp>
        <p:nvSpPr>
          <p:cNvPr id="46083" name="Rectangle 3"/>
          <p:cNvSpPr>
            <a:spLocks/>
          </p:cNvSpPr>
          <p:nvPr/>
        </p:nvSpPr>
        <p:spPr bwMode="auto">
          <a:xfrm>
            <a:off x="3487738" y="1231900"/>
            <a:ext cx="45021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To the Muslims </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1000"/>
                                        <p:tgtEl>
                                          <p:spTgt spid="45058"/>
                                        </p:tgtEl>
                                      </p:cBhvr>
                                    </p:animEffect>
                                    <p:anim calcmode="lin" valueType="num">
                                      <p:cBhvr>
                                        <p:cTn id="8" dur="1000" fill="hold"/>
                                        <p:tgtEl>
                                          <p:spTgt spid="45058"/>
                                        </p:tgtEl>
                                        <p:attrNameLst>
                                          <p:attrName>ppt_x</p:attrName>
                                        </p:attrNameLst>
                                      </p:cBhvr>
                                      <p:tavLst>
                                        <p:tav tm="0">
                                          <p:val>
                                            <p:strVal val="#ppt_x"/>
                                          </p:val>
                                        </p:tav>
                                        <p:tav tm="100000">
                                          <p:val>
                                            <p:strVal val="#ppt_x"/>
                                          </p:val>
                                        </p:tav>
                                      </p:tavLst>
                                    </p:anim>
                                    <p:anim calcmode="lin" valueType="num">
                                      <p:cBhvr>
                                        <p:cTn id="9" dur="900" decel="100000" fill="hold"/>
                                        <p:tgtEl>
                                          <p:spTgt spid="4505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50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p:cNvSpPr>
          <p:nvPr/>
        </p:nvSpPr>
        <p:spPr bwMode="auto">
          <a:xfrm>
            <a:off x="7480300" y="2698750"/>
            <a:ext cx="12865100" cy="854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4300">
                <a:solidFill>
                  <a:schemeClr val="tx1"/>
                </a:solidFill>
                <a:latin typeface="Cambria" pitchFamily="18" charset="0"/>
                <a:ea typeface="ＭＳ Ｐゴシック" pitchFamily="-84" charset="-128"/>
                <a:sym typeface="Cambria" pitchFamily="18" charset="0"/>
              </a:rPr>
              <a:t>Spending time in Jeremiah has strengthened my conviction about the need and opportunity for Mennonites to give a prophetic witness today—to boldly proclaim God</a:t>
            </a:r>
            <a:r>
              <a:rPr lang="ja-JP" altLang="en-US" sz="4300">
                <a:solidFill>
                  <a:schemeClr val="tx1"/>
                </a:solidFill>
                <a:latin typeface="Arial" pitchFamily="34" charset="0"/>
                <a:ea typeface="ＭＳ Ｐゴシック" pitchFamily="-84" charset="-128"/>
                <a:sym typeface="Cambria" pitchFamily="18" charset="0"/>
              </a:rPr>
              <a:t>’</a:t>
            </a:r>
            <a:r>
              <a:rPr lang="en-US" altLang="ja-JP" sz="4300">
                <a:solidFill>
                  <a:schemeClr val="tx1"/>
                </a:solidFill>
                <a:latin typeface="Cambria" pitchFamily="18" charset="0"/>
                <a:ea typeface="ＭＳ Ｐゴシック" pitchFamily="-84" charset="-128"/>
                <a:sym typeface="Cambria" pitchFamily="18" charset="0"/>
              </a:rPr>
              <a:t>s plan and purpose to the world. But like all prophetic voices, this witness comes most effectively from those whose lives contrast with the values and lifestyles of the larger culture and society—who intentionally challenge the dominant culture narrative. In other words, prophetic voices are most often from the margins of society, from the alienated, disenfranchised, and devalued by those in the middle. </a:t>
            </a:r>
          </a:p>
          <a:p>
            <a:pPr eaLnBrk="1" hangingPunct="1"/>
            <a:endParaRPr lang="en-US" altLang="en-US" sz="4300">
              <a:solidFill>
                <a:schemeClr val="tx1"/>
              </a:solidFill>
              <a:latin typeface="Cambria" pitchFamily="18" charset="0"/>
              <a:ea typeface="ＭＳ Ｐゴシック" pitchFamily="-84" charset="-128"/>
              <a:sym typeface="Cambria" pitchFamily="18" charset="0"/>
            </a:endParaRPr>
          </a:p>
        </p:txBody>
      </p:sp>
      <p:pic>
        <p:nvPicPr>
          <p:cNvPr id="471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447800"/>
            <a:ext cx="5143500" cy="1080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107" name="Rectangle 3"/>
          <p:cNvSpPr>
            <a:spLocks/>
          </p:cNvSpPr>
          <p:nvPr/>
        </p:nvSpPr>
        <p:spPr bwMode="auto">
          <a:xfrm>
            <a:off x="8270875" y="571500"/>
            <a:ext cx="758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6200">
                <a:solidFill>
                  <a:schemeClr val="tx1"/>
                </a:solidFill>
                <a:ea typeface="ＭＳ Ｐゴシック" pitchFamily="-84" charset="-128"/>
              </a:rPr>
              <a:t>Time to read Jeremiah</a:t>
            </a:r>
          </a:p>
        </p:txBody>
      </p:sp>
      <p:grpSp>
        <p:nvGrpSpPr>
          <p:cNvPr id="47108" name="Group 6"/>
          <p:cNvGrpSpPr>
            <a:grpSpLocks/>
          </p:cNvGrpSpPr>
          <p:nvPr/>
        </p:nvGrpSpPr>
        <p:grpSpPr bwMode="auto">
          <a:xfrm>
            <a:off x="22174200" y="722313"/>
            <a:ext cx="1244600" cy="1968500"/>
            <a:chOff x="0" y="0"/>
            <a:chExt cx="784" cy="1240"/>
          </a:xfrm>
        </p:grpSpPr>
        <p:pic>
          <p:nvPicPr>
            <p:cNvPr id="471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40"/>
              <a:ext cx="680"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11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84" cy="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0897"/>
                                        </p:tgtEl>
                                        <p:attrNameLst>
                                          <p:attrName>style.visibility</p:attrName>
                                        </p:attrNameLst>
                                      </p:cBhvr>
                                      <p:to>
                                        <p:strVal val="visible"/>
                                      </p:to>
                                    </p:set>
                                    <p:animEffect transition="in" filter="fade">
                                      <p:cBhvr>
                                        <p:cTn id="7" dur="1000"/>
                                        <p:tgtEl>
                                          <p:spTgt spid="80897"/>
                                        </p:tgtEl>
                                      </p:cBhvr>
                                    </p:animEffect>
                                    <p:anim calcmode="lin" valueType="num">
                                      <p:cBhvr>
                                        <p:cTn id="8" dur="1000" fill="hold"/>
                                        <p:tgtEl>
                                          <p:spTgt spid="80897"/>
                                        </p:tgtEl>
                                        <p:attrNameLst>
                                          <p:attrName>ppt_x</p:attrName>
                                        </p:attrNameLst>
                                      </p:cBhvr>
                                      <p:tavLst>
                                        <p:tav tm="0">
                                          <p:val>
                                            <p:strVal val="#ppt_x"/>
                                          </p:val>
                                        </p:tav>
                                        <p:tav tm="100000">
                                          <p:val>
                                            <p:strVal val="#ppt_x"/>
                                          </p:val>
                                        </p:tav>
                                      </p:tavLst>
                                    </p:anim>
                                    <p:anim calcmode="lin" valueType="num">
                                      <p:cBhvr>
                                        <p:cTn id="9" dur="900" decel="100000" fill="hold"/>
                                        <p:tgtEl>
                                          <p:spTgt spid="8089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089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p:cNvSpPr>
          <p:nvPr/>
        </p:nvSpPr>
        <p:spPr bwMode="auto">
          <a:xfrm>
            <a:off x="990600" y="1066800"/>
            <a:ext cx="13322300" cy="118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endParaRPr lang="en-US" altLang="en-US" sz="1200">
              <a:solidFill>
                <a:schemeClr val="tx1"/>
              </a:solidFill>
              <a:latin typeface="Times New Roman" pitchFamily="18" charset="0"/>
              <a:ea typeface="ＭＳ Ｐゴシック" pitchFamily="-84" charset="-128"/>
              <a:sym typeface="Times New Roman" pitchFamily="18" charset="0"/>
            </a:endParaRPr>
          </a:p>
          <a:p>
            <a:pPr algn="l" eaLnBrk="1" hangingPunct="1"/>
            <a:endParaRPr lang="en-US" altLang="en-US" sz="1200">
              <a:solidFill>
                <a:schemeClr val="tx1"/>
              </a:solidFill>
              <a:latin typeface="Times New Roman" pitchFamily="18" charset="0"/>
              <a:ea typeface="ＭＳ Ｐゴシック" pitchFamily="-84" charset="-128"/>
              <a:sym typeface="Times New Roman" pitchFamily="18" charset="0"/>
            </a:endParaRPr>
          </a:p>
          <a:p>
            <a:pPr algn="l" eaLnBrk="1" hangingPunct="1"/>
            <a:r>
              <a:rPr lang="en-US" altLang="en-US" sz="4700">
                <a:solidFill>
                  <a:schemeClr val="tx1"/>
                </a:solidFill>
                <a:ea typeface="ＭＳ Ｐゴシック" pitchFamily="-84" charset="-128"/>
              </a:rPr>
              <a:t>Biblical examples of such prophetic responses from the margins include Jeremiah, John the Baptist, and Jesus Himself. Any relevant and effective call to follow Jesus rarely comes from those in the middle of society—those focused on protecting their power, status, control, and affluence. While Mennonites historically shared a place on the margin of the broader culture, it is clear from the data of Mennonite Member profile 2006 that not many of us—with the exception of Racial/Ethnic members—remain there today. Most Mennonites are more like the broader culture—something our parents and grandparents often referred to as </a:t>
            </a:r>
            <a:r>
              <a:rPr lang="ja-JP" altLang="en-US" sz="4700">
                <a:solidFill>
                  <a:schemeClr val="tx1"/>
                </a:solidFill>
                <a:latin typeface="Arial" pitchFamily="34" charset="0"/>
                <a:ea typeface="ＭＳ Ｐゴシック" pitchFamily="-84" charset="-128"/>
              </a:rPr>
              <a:t>“</a:t>
            </a:r>
            <a:r>
              <a:rPr lang="en-US" altLang="ja-JP" sz="4700">
                <a:solidFill>
                  <a:schemeClr val="tx1"/>
                </a:solidFill>
                <a:ea typeface="ＭＳ Ｐゴシック" pitchFamily="-84" charset="-128"/>
              </a:rPr>
              <a:t>the world</a:t>
            </a:r>
            <a:r>
              <a:rPr lang="ja-JP" altLang="en-US" sz="4700">
                <a:solidFill>
                  <a:schemeClr val="tx1"/>
                </a:solidFill>
                <a:latin typeface="Arial" pitchFamily="34" charset="0"/>
                <a:ea typeface="ＭＳ Ｐゴシック" pitchFamily="-84" charset="-128"/>
              </a:rPr>
              <a:t>”</a:t>
            </a:r>
            <a:r>
              <a:rPr lang="en-US" altLang="ja-JP" sz="4700">
                <a:solidFill>
                  <a:schemeClr val="tx1"/>
                </a:solidFill>
                <a:ea typeface="ＭＳ Ｐゴシック" pitchFamily="-84" charset="-128"/>
              </a:rPr>
              <a:t>—than ever before. </a:t>
            </a:r>
          </a:p>
          <a:p>
            <a:pPr eaLnBrk="1" hangingPunct="1"/>
            <a:endParaRPr lang="en-US" altLang="en-US" sz="4700">
              <a:solidFill>
                <a:schemeClr val="tx1"/>
              </a:solidFill>
              <a:ea typeface="ＭＳ Ｐゴシック" pitchFamily="-84" charset="-128"/>
            </a:endParaRPr>
          </a:p>
        </p:txBody>
      </p:sp>
      <p:pic>
        <p:nvPicPr>
          <p:cNvPr id="481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0" y="2578100"/>
            <a:ext cx="59055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81921">
                                            <p:txEl>
                                              <p:pRg st="2" end="2"/>
                                            </p:txEl>
                                          </p:spTgt>
                                        </p:tgtEl>
                                        <p:attrNameLst>
                                          <p:attrName>style.visibility</p:attrName>
                                        </p:attrNameLst>
                                      </p:cBhvr>
                                      <p:to>
                                        <p:strVal val="visible"/>
                                      </p:to>
                                    </p:set>
                                    <p:animEffect transition="in" filter="fade">
                                      <p:cBhvr>
                                        <p:cTn id="7" dur="1000"/>
                                        <p:tgtEl>
                                          <p:spTgt spid="81921">
                                            <p:txEl>
                                              <p:pRg st="2" end="2"/>
                                            </p:txEl>
                                          </p:spTgt>
                                        </p:tgtEl>
                                      </p:cBhvr>
                                    </p:animEffect>
                                    <p:anim calcmode="lin" valueType="num">
                                      <p:cBhvr>
                                        <p:cTn id="8" dur="1000" fill="hold"/>
                                        <p:tgtEl>
                                          <p:spTgt spid="81921">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1921">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21">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p:cNvSpPr>
          <p:nvPr/>
        </p:nvSpPr>
        <p:spPr bwMode="auto">
          <a:xfrm>
            <a:off x="1219200" y="1104900"/>
            <a:ext cx="13538200" cy="119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endParaRPr lang="en-US" altLang="en-US" sz="1200">
              <a:solidFill>
                <a:schemeClr val="tx1"/>
              </a:solidFill>
              <a:latin typeface="Times New Roman" pitchFamily="18" charset="0"/>
              <a:ea typeface="ＭＳ Ｐゴシック" pitchFamily="-84" charset="-128"/>
              <a:sym typeface="Times New Roman" pitchFamily="18" charset="0"/>
            </a:endParaRPr>
          </a:p>
          <a:p>
            <a:pPr algn="l" eaLnBrk="1" hangingPunct="1"/>
            <a:endParaRPr lang="en-US" altLang="en-US" sz="1200">
              <a:solidFill>
                <a:schemeClr val="tx1"/>
              </a:solidFill>
              <a:latin typeface="Times New Roman" pitchFamily="18" charset="0"/>
              <a:ea typeface="ＭＳ Ｐゴシック" pitchFamily="-84" charset="-128"/>
              <a:sym typeface="Times New Roman" pitchFamily="18" charset="0"/>
            </a:endParaRPr>
          </a:p>
          <a:p>
            <a:pPr algn="l" eaLnBrk="1" hangingPunct="1"/>
            <a:r>
              <a:rPr lang="en-US" altLang="en-US">
                <a:solidFill>
                  <a:schemeClr val="tx1"/>
                </a:solidFill>
                <a:ea typeface="ＭＳ Ｐゴシック" pitchFamily="-84" charset="-128"/>
              </a:rPr>
              <a:t>Our inability or unwillingness to step away from the comfortable middle where most North American Christians find themselves today is a primary reason that the church (including Mennonites) has lost its prophetic voice.  We have stopped speaking the whole truth about Christ to our neighbors, our friends, our communities, the nation, and the world. Too often when we attempt to do so, it is in diluted, popular language that ensures that we and our potential converts won</a:t>
            </a:r>
            <a:r>
              <a:rPr lang="en-US" altLang="en-US">
                <a:solidFill>
                  <a:schemeClr val="tx1"/>
                </a:solidFill>
                <a:latin typeface="Arial" pitchFamily="34" charset="0"/>
                <a:ea typeface="ＭＳ Ｐゴシック" pitchFamily="-84" charset="-128"/>
              </a:rPr>
              <a:t>’</a:t>
            </a:r>
            <a:r>
              <a:rPr lang="en-US" altLang="ja-JP">
                <a:solidFill>
                  <a:schemeClr val="tx1"/>
                </a:solidFill>
                <a:ea typeface="ＭＳ Ｐゴシック" pitchFamily="-84" charset="-128"/>
              </a:rPr>
              <a:t>t loose our skin over the deal, that nothing too radical will become of such a decision to follow Jesus. </a:t>
            </a:r>
          </a:p>
          <a:p>
            <a:pPr eaLnBrk="1" hangingPunct="1"/>
            <a:endParaRPr lang="en-US" altLang="en-US">
              <a:solidFill>
                <a:schemeClr val="tx1"/>
              </a:solidFill>
              <a:ea typeface="ＭＳ Ｐゴシック" pitchFamily="-84" charset="-128"/>
            </a:endParaRPr>
          </a:p>
        </p:txBody>
      </p:sp>
      <p:pic>
        <p:nvPicPr>
          <p:cNvPr id="491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3513" y="1335088"/>
            <a:ext cx="6705600" cy="1104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82945">
                                            <p:txEl>
                                              <p:pRg st="2" end="2"/>
                                            </p:txEl>
                                          </p:spTgt>
                                        </p:tgtEl>
                                        <p:attrNameLst>
                                          <p:attrName>style.visibility</p:attrName>
                                        </p:attrNameLst>
                                      </p:cBhvr>
                                      <p:to>
                                        <p:strVal val="visible"/>
                                      </p:to>
                                    </p:set>
                                    <p:animEffect transition="in" filter="fade">
                                      <p:cBhvr>
                                        <p:cTn id="7" dur="1000"/>
                                        <p:tgtEl>
                                          <p:spTgt spid="82945">
                                            <p:txEl>
                                              <p:pRg st="2" end="2"/>
                                            </p:txEl>
                                          </p:spTgt>
                                        </p:tgtEl>
                                      </p:cBhvr>
                                    </p:animEffect>
                                    <p:anim calcmode="lin" valueType="num">
                                      <p:cBhvr>
                                        <p:cTn id="8" dur="1000" fill="hold"/>
                                        <p:tgtEl>
                                          <p:spTgt spid="82945">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2945">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2945">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3843338" y="3390900"/>
            <a:ext cx="173799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6800">
                <a:solidFill>
                  <a:schemeClr val="tx1"/>
                </a:solidFill>
                <a:ea typeface="ＭＳ Ｐゴシック" pitchFamily="-84" charset="-128"/>
              </a:rPr>
              <a:t>What would you have done on January 22, 1525?</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p:cNvSpPr>
          <p:nvPr/>
        </p:nvSpPr>
        <p:spPr bwMode="auto">
          <a:xfrm>
            <a:off x="7747000" y="1758950"/>
            <a:ext cx="15824200" cy="1108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5720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endParaRPr lang="en-US" altLang="en-US" sz="1200">
              <a:solidFill>
                <a:schemeClr val="tx1"/>
              </a:solidFill>
              <a:latin typeface="Times New Roman" pitchFamily="18" charset="0"/>
              <a:ea typeface="ＭＳ Ｐゴシック" pitchFamily="-84" charset="-128"/>
              <a:sym typeface="Times New Roman" pitchFamily="18" charset="0"/>
            </a:endParaRPr>
          </a:p>
          <a:p>
            <a:pPr algn="l" eaLnBrk="1" hangingPunct="1"/>
            <a:endParaRPr lang="en-US" altLang="en-US" sz="1200">
              <a:solidFill>
                <a:schemeClr val="tx1"/>
              </a:solidFill>
              <a:latin typeface="Times New Roman" pitchFamily="18" charset="0"/>
              <a:ea typeface="ＭＳ Ｐゴシック" pitchFamily="-84" charset="-128"/>
              <a:sym typeface="Times New Roman" pitchFamily="18" charset="0"/>
            </a:endParaRPr>
          </a:p>
          <a:p>
            <a:pPr algn="l" eaLnBrk="1" hangingPunct="1"/>
            <a:r>
              <a:rPr lang="en-US" altLang="en-US" sz="4100">
                <a:solidFill>
                  <a:schemeClr val="tx1"/>
                </a:solidFill>
                <a:ea typeface="ＭＳ Ｐゴシック" pitchFamily="-84" charset="-128"/>
              </a:rPr>
              <a:t>An old Testament scholar  suggest that those in the middle of society and of the church are </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history stoppers</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 rather than </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history makers.</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 History makers, including the prophets, speak on the edges of their culture and society, shouting God</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s truth to those in the middle—to the </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history stoppers</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 who are too busy preserving their own position and status to bother with God</a:t>
            </a:r>
            <a:r>
              <a:rPr lang="ja-JP" altLang="en-US" sz="4100">
                <a:solidFill>
                  <a:schemeClr val="tx1"/>
                </a:solidFill>
                <a:latin typeface="Arial" pitchFamily="34" charset="0"/>
                <a:ea typeface="ＭＳ Ｐゴシック" pitchFamily="-84" charset="-128"/>
              </a:rPr>
              <a:t>’</a:t>
            </a:r>
            <a:r>
              <a:rPr lang="en-US" altLang="ja-JP" sz="4100">
                <a:solidFill>
                  <a:schemeClr val="tx1"/>
                </a:solidFill>
                <a:ea typeface="ＭＳ Ｐゴシック" pitchFamily="-84" charset="-128"/>
              </a:rPr>
              <a:t>s truth. History makers, by speaking the truth, begin to shape and to put into motion the plans and purposes of God. The radical, off –the –wall words of history makers become the foundation for the new thing that God wants to do. The problem is that most of us in North America have achieved our current status by siding with the history stoppers—preserving our position and protecting our investments while watering down the truth about our sinful condition and a costly gospel. The Church in North America is in desperate need of a few more prophetic history makers and  a few less pathetic history stoppers. </a:t>
            </a:r>
          </a:p>
          <a:p>
            <a:pPr eaLnBrk="1" hangingPunct="1"/>
            <a:endParaRPr lang="en-US" altLang="en-US" sz="4100">
              <a:solidFill>
                <a:schemeClr val="tx1"/>
              </a:solidFill>
              <a:ea typeface="ＭＳ Ｐゴシック" pitchFamily="-84" charset="-128"/>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032000"/>
            <a:ext cx="6451600" cy="910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179" name="Rectangle 3"/>
          <p:cNvSpPr>
            <a:spLocks/>
          </p:cNvSpPr>
          <p:nvPr/>
        </p:nvSpPr>
        <p:spPr bwMode="auto">
          <a:xfrm>
            <a:off x="8034338" y="660400"/>
            <a:ext cx="100647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History Stoppers or History Makers?</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3969"/>
                                        </p:tgtEl>
                                        <p:attrNameLst>
                                          <p:attrName>style.visibility</p:attrName>
                                        </p:attrNameLst>
                                      </p:cBhvr>
                                      <p:to>
                                        <p:strVal val="visible"/>
                                      </p:to>
                                    </p:set>
                                    <p:animEffect transition="in" filter="fade">
                                      <p:cBhvr>
                                        <p:cTn id="7" dur="1000"/>
                                        <p:tgtEl>
                                          <p:spTgt spid="83969"/>
                                        </p:tgtEl>
                                      </p:cBhvr>
                                    </p:animEffect>
                                    <p:anim calcmode="lin" valueType="num">
                                      <p:cBhvr>
                                        <p:cTn id="8" dur="1000" fill="hold"/>
                                        <p:tgtEl>
                                          <p:spTgt spid="83969"/>
                                        </p:tgtEl>
                                        <p:attrNameLst>
                                          <p:attrName>ppt_x</p:attrName>
                                        </p:attrNameLst>
                                      </p:cBhvr>
                                      <p:tavLst>
                                        <p:tav tm="0">
                                          <p:val>
                                            <p:strVal val="#ppt_x"/>
                                          </p:val>
                                        </p:tav>
                                        <p:tav tm="100000">
                                          <p:val>
                                            <p:strVal val="#ppt_x"/>
                                          </p:val>
                                        </p:tav>
                                      </p:tavLst>
                                    </p:anim>
                                    <p:anim calcmode="lin" valueType="num">
                                      <p:cBhvr>
                                        <p:cTn id="9" dur="900" decel="100000" fill="hold"/>
                                        <p:tgtEl>
                                          <p:spTgt spid="8396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396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mtClean="0">
                <a:latin typeface="Baskerville Old Face" pitchFamily="18" charset="0"/>
              </a:rPr>
              <a:t>Decisions and Consequences </a:t>
            </a:r>
          </a:p>
        </p:txBody>
      </p:sp>
      <p:cxnSp>
        <p:nvCxnSpPr>
          <p:cNvPr id="4" name="Elbow Connector 3"/>
          <p:cNvCxnSpPr/>
          <p:nvPr/>
        </p:nvCxnSpPr>
        <p:spPr bwMode="auto">
          <a:xfrm rot="5400000">
            <a:off x="-1066800" y="6705600"/>
            <a:ext cx="6781800" cy="381000"/>
          </a:xfrm>
          <a:prstGeom prst="bentConnector3">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23" name="TextBox 5"/>
          <p:cNvSpPr txBox="1">
            <a:spLocks noChangeArrowheads="1"/>
          </p:cNvSpPr>
          <p:nvPr/>
        </p:nvSpPr>
        <p:spPr bwMode="auto">
          <a:xfrm>
            <a:off x="3352800" y="11811000"/>
            <a:ext cx="5667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0</a:t>
            </a:r>
          </a:p>
        </p:txBody>
      </p:sp>
      <p:sp>
        <p:nvSpPr>
          <p:cNvPr id="56324" name="TextBox 6"/>
          <p:cNvSpPr txBox="1">
            <a:spLocks noChangeArrowheads="1"/>
          </p:cNvSpPr>
          <p:nvPr/>
        </p:nvSpPr>
        <p:spPr bwMode="auto">
          <a:xfrm>
            <a:off x="4343400" y="11811000"/>
            <a:ext cx="447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5</a:t>
            </a:r>
          </a:p>
        </p:txBody>
      </p:sp>
      <p:sp>
        <p:nvSpPr>
          <p:cNvPr id="56325" name="TextBox 7"/>
          <p:cNvSpPr txBox="1">
            <a:spLocks noChangeArrowheads="1"/>
          </p:cNvSpPr>
          <p:nvPr/>
        </p:nvSpPr>
        <p:spPr bwMode="auto">
          <a:xfrm>
            <a:off x="5181600" y="11811000"/>
            <a:ext cx="809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10</a:t>
            </a:r>
          </a:p>
        </p:txBody>
      </p:sp>
      <p:sp>
        <p:nvSpPr>
          <p:cNvPr id="56326" name="TextBox 8"/>
          <p:cNvSpPr txBox="1">
            <a:spLocks noChangeArrowheads="1"/>
          </p:cNvSpPr>
          <p:nvPr/>
        </p:nvSpPr>
        <p:spPr bwMode="auto">
          <a:xfrm>
            <a:off x="6400800" y="11811000"/>
            <a:ext cx="6905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15</a:t>
            </a:r>
          </a:p>
        </p:txBody>
      </p:sp>
      <p:sp>
        <p:nvSpPr>
          <p:cNvPr id="56327" name="TextBox 9"/>
          <p:cNvSpPr txBox="1">
            <a:spLocks noChangeArrowheads="1"/>
          </p:cNvSpPr>
          <p:nvPr/>
        </p:nvSpPr>
        <p:spPr bwMode="auto">
          <a:xfrm>
            <a:off x="7315200" y="11811000"/>
            <a:ext cx="8540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20</a:t>
            </a:r>
          </a:p>
        </p:txBody>
      </p:sp>
      <p:sp>
        <p:nvSpPr>
          <p:cNvPr id="56328" name="TextBox 10"/>
          <p:cNvSpPr txBox="1">
            <a:spLocks noChangeArrowheads="1"/>
          </p:cNvSpPr>
          <p:nvPr/>
        </p:nvSpPr>
        <p:spPr bwMode="auto">
          <a:xfrm>
            <a:off x="8458200" y="11811000"/>
            <a:ext cx="7350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25</a:t>
            </a:r>
          </a:p>
        </p:txBody>
      </p:sp>
      <p:sp>
        <p:nvSpPr>
          <p:cNvPr id="56329" name="TextBox 11"/>
          <p:cNvSpPr txBox="1">
            <a:spLocks noChangeArrowheads="1"/>
          </p:cNvSpPr>
          <p:nvPr/>
        </p:nvSpPr>
        <p:spPr bwMode="auto">
          <a:xfrm>
            <a:off x="9448800" y="11811000"/>
            <a:ext cx="8270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30</a:t>
            </a:r>
          </a:p>
        </p:txBody>
      </p:sp>
      <p:sp>
        <p:nvSpPr>
          <p:cNvPr id="56330" name="TextBox 12"/>
          <p:cNvSpPr txBox="1">
            <a:spLocks noChangeArrowheads="1"/>
          </p:cNvSpPr>
          <p:nvPr/>
        </p:nvSpPr>
        <p:spPr bwMode="auto">
          <a:xfrm>
            <a:off x="10439400" y="11811000"/>
            <a:ext cx="7080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35</a:t>
            </a:r>
          </a:p>
        </p:txBody>
      </p:sp>
      <p:sp>
        <p:nvSpPr>
          <p:cNvPr id="56331" name="TextBox 13"/>
          <p:cNvSpPr txBox="1">
            <a:spLocks noChangeArrowheads="1"/>
          </p:cNvSpPr>
          <p:nvPr/>
        </p:nvSpPr>
        <p:spPr bwMode="auto">
          <a:xfrm>
            <a:off x="11277600" y="11811000"/>
            <a:ext cx="9112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40</a:t>
            </a:r>
          </a:p>
        </p:txBody>
      </p:sp>
      <p:sp>
        <p:nvSpPr>
          <p:cNvPr id="56332" name="TextBox 14"/>
          <p:cNvSpPr txBox="1">
            <a:spLocks noChangeArrowheads="1"/>
          </p:cNvSpPr>
          <p:nvPr/>
        </p:nvSpPr>
        <p:spPr bwMode="auto">
          <a:xfrm>
            <a:off x="13258800" y="11811000"/>
            <a:ext cx="830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50</a:t>
            </a:r>
          </a:p>
        </p:txBody>
      </p:sp>
      <p:sp>
        <p:nvSpPr>
          <p:cNvPr id="56333" name="TextBox 15"/>
          <p:cNvSpPr txBox="1">
            <a:spLocks noChangeArrowheads="1"/>
          </p:cNvSpPr>
          <p:nvPr/>
        </p:nvSpPr>
        <p:spPr bwMode="auto">
          <a:xfrm>
            <a:off x="14706600" y="11811000"/>
            <a:ext cx="903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60</a:t>
            </a:r>
          </a:p>
        </p:txBody>
      </p:sp>
      <p:sp>
        <p:nvSpPr>
          <p:cNvPr id="56334" name="TextBox 16"/>
          <p:cNvSpPr txBox="1">
            <a:spLocks noChangeArrowheads="1"/>
          </p:cNvSpPr>
          <p:nvPr/>
        </p:nvSpPr>
        <p:spPr bwMode="auto">
          <a:xfrm>
            <a:off x="16383000" y="11811000"/>
            <a:ext cx="8524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70</a:t>
            </a:r>
          </a:p>
        </p:txBody>
      </p:sp>
      <p:sp>
        <p:nvSpPr>
          <p:cNvPr id="56335" name="TextBox 17"/>
          <p:cNvSpPr txBox="1">
            <a:spLocks noChangeArrowheads="1"/>
          </p:cNvSpPr>
          <p:nvPr/>
        </p:nvSpPr>
        <p:spPr bwMode="auto">
          <a:xfrm>
            <a:off x="18059400" y="11811000"/>
            <a:ext cx="8747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80</a:t>
            </a:r>
          </a:p>
        </p:txBody>
      </p:sp>
      <p:sp>
        <p:nvSpPr>
          <p:cNvPr id="56336" name="TextBox 18"/>
          <p:cNvSpPr txBox="1">
            <a:spLocks noChangeArrowheads="1"/>
          </p:cNvSpPr>
          <p:nvPr/>
        </p:nvSpPr>
        <p:spPr bwMode="auto">
          <a:xfrm>
            <a:off x="12344400" y="11811000"/>
            <a:ext cx="7921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45</a:t>
            </a:r>
          </a:p>
        </p:txBody>
      </p:sp>
      <p:sp>
        <p:nvSpPr>
          <p:cNvPr id="56337" name="TextBox 19"/>
          <p:cNvSpPr txBox="1">
            <a:spLocks noChangeArrowheads="1"/>
          </p:cNvSpPr>
          <p:nvPr/>
        </p:nvSpPr>
        <p:spPr bwMode="auto">
          <a:xfrm>
            <a:off x="13944600" y="11811000"/>
            <a:ext cx="8239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55</a:t>
            </a:r>
          </a:p>
        </p:txBody>
      </p:sp>
      <p:sp>
        <p:nvSpPr>
          <p:cNvPr id="56338" name="TextBox 20"/>
          <p:cNvSpPr txBox="1">
            <a:spLocks noChangeArrowheads="1"/>
          </p:cNvSpPr>
          <p:nvPr/>
        </p:nvSpPr>
        <p:spPr bwMode="auto">
          <a:xfrm>
            <a:off x="15621000" y="11811000"/>
            <a:ext cx="7858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65</a:t>
            </a:r>
          </a:p>
        </p:txBody>
      </p:sp>
      <p:sp>
        <p:nvSpPr>
          <p:cNvPr id="56339" name="TextBox 21"/>
          <p:cNvSpPr txBox="1">
            <a:spLocks noChangeArrowheads="1"/>
          </p:cNvSpPr>
          <p:nvPr/>
        </p:nvSpPr>
        <p:spPr bwMode="auto">
          <a:xfrm>
            <a:off x="17297400" y="11811000"/>
            <a:ext cx="733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75</a:t>
            </a:r>
          </a:p>
        </p:txBody>
      </p:sp>
      <p:sp>
        <p:nvSpPr>
          <p:cNvPr id="56340" name="TextBox 22"/>
          <p:cNvSpPr txBox="1">
            <a:spLocks noChangeArrowheads="1"/>
          </p:cNvSpPr>
          <p:nvPr/>
        </p:nvSpPr>
        <p:spPr bwMode="auto">
          <a:xfrm>
            <a:off x="19050000" y="11811000"/>
            <a:ext cx="903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90</a:t>
            </a:r>
          </a:p>
        </p:txBody>
      </p:sp>
      <p:sp>
        <p:nvSpPr>
          <p:cNvPr id="56341" name="TextBox 23"/>
          <p:cNvSpPr txBox="1">
            <a:spLocks noChangeArrowheads="1"/>
          </p:cNvSpPr>
          <p:nvPr/>
        </p:nvSpPr>
        <p:spPr bwMode="auto">
          <a:xfrm>
            <a:off x="2943225" y="11342688"/>
            <a:ext cx="4286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a:t>
            </a:r>
          </a:p>
        </p:txBody>
      </p:sp>
      <p:sp>
        <p:nvSpPr>
          <p:cNvPr id="56342" name="TextBox 24"/>
          <p:cNvSpPr txBox="1">
            <a:spLocks noChangeArrowheads="1"/>
          </p:cNvSpPr>
          <p:nvPr/>
        </p:nvSpPr>
        <p:spPr bwMode="auto">
          <a:xfrm>
            <a:off x="3074988" y="10971213"/>
            <a:ext cx="4714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2</a:t>
            </a:r>
          </a:p>
        </p:txBody>
      </p:sp>
      <p:sp>
        <p:nvSpPr>
          <p:cNvPr id="56343" name="TextBox 25"/>
          <p:cNvSpPr txBox="1">
            <a:spLocks noChangeArrowheads="1"/>
          </p:cNvSpPr>
          <p:nvPr/>
        </p:nvSpPr>
        <p:spPr bwMode="auto">
          <a:xfrm>
            <a:off x="2895600" y="10591800"/>
            <a:ext cx="4445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3</a:t>
            </a:r>
          </a:p>
        </p:txBody>
      </p:sp>
      <p:sp>
        <p:nvSpPr>
          <p:cNvPr id="56344" name="TextBox 26"/>
          <p:cNvSpPr txBox="1">
            <a:spLocks noChangeArrowheads="1"/>
          </p:cNvSpPr>
          <p:nvPr/>
        </p:nvSpPr>
        <p:spPr bwMode="auto">
          <a:xfrm>
            <a:off x="2894013" y="10050463"/>
            <a:ext cx="52863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4</a:t>
            </a:r>
          </a:p>
        </p:txBody>
      </p:sp>
      <p:sp>
        <p:nvSpPr>
          <p:cNvPr id="56345" name="TextBox 27"/>
          <p:cNvSpPr txBox="1">
            <a:spLocks noChangeArrowheads="1"/>
          </p:cNvSpPr>
          <p:nvPr/>
        </p:nvSpPr>
        <p:spPr bwMode="auto">
          <a:xfrm>
            <a:off x="2895600" y="9448800"/>
            <a:ext cx="4746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5</a:t>
            </a:r>
          </a:p>
        </p:txBody>
      </p:sp>
      <p:sp>
        <p:nvSpPr>
          <p:cNvPr id="56346" name="TextBox 28"/>
          <p:cNvSpPr txBox="1">
            <a:spLocks noChangeArrowheads="1"/>
          </p:cNvSpPr>
          <p:nvPr/>
        </p:nvSpPr>
        <p:spPr bwMode="auto">
          <a:xfrm>
            <a:off x="2819400" y="9220200"/>
            <a:ext cx="522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6</a:t>
            </a:r>
          </a:p>
        </p:txBody>
      </p:sp>
      <p:sp>
        <p:nvSpPr>
          <p:cNvPr id="56347" name="TextBox 29"/>
          <p:cNvSpPr txBox="1">
            <a:spLocks noChangeArrowheads="1"/>
          </p:cNvSpPr>
          <p:nvPr/>
        </p:nvSpPr>
        <p:spPr bwMode="auto">
          <a:xfrm>
            <a:off x="2813050" y="8451850"/>
            <a:ext cx="4699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7</a:t>
            </a:r>
          </a:p>
        </p:txBody>
      </p:sp>
      <p:sp>
        <p:nvSpPr>
          <p:cNvPr id="56348" name="TextBox 30"/>
          <p:cNvSpPr txBox="1">
            <a:spLocks noChangeArrowheads="1"/>
          </p:cNvSpPr>
          <p:nvPr/>
        </p:nvSpPr>
        <p:spPr bwMode="auto">
          <a:xfrm>
            <a:off x="2743200" y="7924800"/>
            <a:ext cx="4937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8</a:t>
            </a:r>
          </a:p>
        </p:txBody>
      </p:sp>
      <p:sp>
        <p:nvSpPr>
          <p:cNvPr id="56349" name="TextBox 31"/>
          <p:cNvSpPr txBox="1">
            <a:spLocks noChangeArrowheads="1"/>
          </p:cNvSpPr>
          <p:nvPr/>
        </p:nvSpPr>
        <p:spPr bwMode="auto">
          <a:xfrm>
            <a:off x="2765425" y="7248525"/>
            <a:ext cx="522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9</a:t>
            </a:r>
          </a:p>
        </p:txBody>
      </p:sp>
      <p:sp>
        <p:nvSpPr>
          <p:cNvPr id="56350" name="TextBox 32"/>
          <p:cNvSpPr txBox="1">
            <a:spLocks noChangeArrowheads="1"/>
          </p:cNvSpPr>
          <p:nvPr/>
        </p:nvSpPr>
        <p:spPr bwMode="auto">
          <a:xfrm>
            <a:off x="2620963" y="6788150"/>
            <a:ext cx="809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10</a:t>
            </a:r>
          </a:p>
        </p:txBody>
      </p:sp>
      <p:sp>
        <p:nvSpPr>
          <p:cNvPr id="56351" name="TextBox 33"/>
          <p:cNvSpPr txBox="1">
            <a:spLocks noChangeArrowheads="1"/>
          </p:cNvSpPr>
          <p:nvPr/>
        </p:nvSpPr>
        <p:spPr bwMode="auto">
          <a:xfrm>
            <a:off x="2581275" y="6218238"/>
            <a:ext cx="67151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11</a:t>
            </a:r>
          </a:p>
        </p:txBody>
      </p:sp>
      <p:sp>
        <p:nvSpPr>
          <p:cNvPr id="56352" name="TextBox 34"/>
          <p:cNvSpPr txBox="1">
            <a:spLocks noChangeArrowheads="1"/>
          </p:cNvSpPr>
          <p:nvPr/>
        </p:nvSpPr>
        <p:spPr bwMode="auto">
          <a:xfrm>
            <a:off x="2668588" y="5846763"/>
            <a:ext cx="7143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12</a:t>
            </a:r>
          </a:p>
        </p:txBody>
      </p:sp>
      <p:sp>
        <p:nvSpPr>
          <p:cNvPr id="56353" name="TextBox 35"/>
          <p:cNvSpPr txBox="1">
            <a:spLocks noChangeArrowheads="1"/>
          </p:cNvSpPr>
          <p:nvPr/>
        </p:nvSpPr>
        <p:spPr bwMode="auto">
          <a:xfrm>
            <a:off x="2590800" y="5486400"/>
            <a:ext cx="6873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13</a:t>
            </a:r>
          </a:p>
        </p:txBody>
      </p:sp>
      <p:sp>
        <p:nvSpPr>
          <p:cNvPr id="56354" name="TextBox 36"/>
          <p:cNvSpPr txBox="1">
            <a:spLocks noChangeArrowheads="1"/>
          </p:cNvSpPr>
          <p:nvPr/>
        </p:nvSpPr>
        <p:spPr bwMode="auto">
          <a:xfrm>
            <a:off x="2465388" y="5014913"/>
            <a:ext cx="7715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14</a:t>
            </a:r>
          </a:p>
        </p:txBody>
      </p:sp>
      <p:sp>
        <p:nvSpPr>
          <p:cNvPr id="56355" name="TextBox 37"/>
          <p:cNvSpPr txBox="1">
            <a:spLocks noChangeArrowheads="1"/>
          </p:cNvSpPr>
          <p:nvPr/>
        </p:nvSpPr>
        <p:spPr bwMode="auto">
          <a:xfrm>
            <a:off x="2514600" y="4419600"/>
            <a:ext cx="6905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15</a:t>
            </a:r>
          </a:p>
        </p:txBody>
      </p:sp>
      <p:sp>
        <p:nvSpPr>
          <p:cNvPr id="56356" name="TextBox 38"/>
          <p:cNvSpPr txBox="1">
            <a:spLocks noChangeArrowheads="1"/>
          </p:cNvSpPr>
          <p:nvPr/>
        </p:nvSpPr>
        <p:spPr bwMode="auto">
          <a:xfrm>
            <a:off x="2446338" y="4116388"/>
            <a:ext cx="7651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16</a:t>
            </a:r>
          </a:p>
        </p:txBody>
      </p:sp>
      <p:sp>
        <p:nvSpPr>
          <p:cNvPr id="56357" name="TextBox 39"/>
          <p:cNvSpPr txBox="1">
            <a:spLocks noChangeArrowheads="1"/>
          </p:cNvSpPr>
          <p:nvPr/>
        </p:nvSpPr>
        <p:spPr bwMode="auto">
          <a:xfrm>
            <a:off x="2451100" y="3635375"/>
            <a:ext cx="7127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17</a:t>
            </a:r>
          </a:p>
        </p:txBody>
      </p:sp>
      <p:sp>
        <p:nvSpPr>
          <p:cNvPr id="56358" name="TextBox 40"/>
          <p:cNvSpPr txBox="1">
            <a:spLocks noChangeArrowheads="1"/>
          </p:cNvSpPr>
          <p:nvPr/>
        </p:nvSpPr>
        <p:spPr bwMode="auto">
          <a:xfrm>
            <a:off x="2514600" y="3276600"/>
            <a:ext cx="736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18</a:t>
            </a:r>
          </a:p>
        </p:txBody>
      </p:sp>
      <p:sp>
        <p:nvSpPr>
          <p:cNvPr id="56359" name="TextBox 41"/>
          <p:cNvSpPr txBox="1">
            <a:spLocks noChangeArrowheads="1"/>
          </p:cNvSpPr>
          <p:nvPr/>
        </p:nvSpPr>
        <p:spPr bwMode="auto">
          <a:xfrm>
            <a:off x="2514600" y="2743200"/>
            <a:ext cx="7651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19</a:t>
            </a:r>
          </a:p>
        </p:txBody>
      </p:sp>
      <p:sp>
        <p:nvSpPr>
          <p:cNvPr id="56360" name="TextBox 42"/>
          <p:cNvSpPr txBox="1">
            <a:spLocks noChangeArrowheads="1"/>
          </p:cNvSpPr>
          <p:nvPr/>
        </p:nvSpPr>
        <p:spPr bwMode="auto">
          <a:xfrm>
            <a:off x="2514600" y="2286000"/>
            <a:ext cx="8540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t>20</a:t>
            </a:r>
          </a:p>
        </p:txBody>
      </p:sp>
      <p:sp>
        <p:nvSpPr>
          <p:cNvPr id="56361" name="Freeform 43"/>
          <p:cNvSpPr>
            <a:spLocks/>
          </p:cNvSpPr>
          <p:nvPr/>
        </p:nvSpPr>
        <p:spPr bwMode="auto">
          <a:xfrm>
            <a:off x="3568700" y="11626850"/>
            <a:ext cx="373063" cy="219075"/>
          </a:xfrm>
          <a:custGeom>
            <a:avLst/>
            <a:gdLst>
              <a:gd name="T0" fmla="*/ 0 w 372233"/>
              <a:gd name="T1" fmla="*/ 218974 h 218974"/>
              <a:gd name="T2" fmla="*/ 240856 w 372233"/>
              <a:gd name="T3" fmla="*/ 43795 h 218974"/>
              <a:gd name="T4" fmla="*/ 372233 w 372233"/>
              <a:gd name="T5" fmla="*/ 0 h 218974"/>
              <a:gd name="T6" fmla="*/ 0 60000 65536"/>
              <a:gd name="T7" fmla="*/ 0 60000 65536"/>
              <a:gd name="T8" fmla="*/ 0 60000 65536"/>
            </a:gdLst>
            <a:ahLst/>
            <a:cxnLst>
              <a:cxn ang="T6">
                <a:pos x="T0" y="T1"/>
              </a:cxn>
              <a:cxn ang="T7">
                <a:pos x="T2" y="T3"/>
              </a:cxn>
              <a:cxn ang="T8">
                <a:pos x="T4" y="T5"/>
              </a:cxn>
            </a:cxnLst>
            <a:rect l="0" t="0" r="r" b="b"/>
            <a:pathLst>
              <a:path w="372233" h="218974">
                <a:moveTo>
                  <a:pt x="0" y="218974"/>
                </a:moveTo>
                <a:cubicBezTo>
                  <a:pt x="42587" y="184902"/>
                  <a:pt x="192213" y="60010"/>
                  <a:pt x="240856" y="43795"/>
                </a:cubicBezTo>
                <a:lnTo>
                  <a:pt x="3722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2" name="Freeform 44"/>
          <p:cNvSpPr>
            <a:spLocks/>
          </p:cNvSpPr>
          <p:nvPr/>
        </p:nvSpPr>
        <p:spPr bwMode="auto">
          <a:xfrm>
            <a:off x="3130550" y="5692775"/>
            <a:ext cx="2781300" cy="6635750"/>
          </a:xfrm>
          <a:custGeom>
            <a:avLst/>
            <a:gdLst>
              <a:gd name="T0" fmla="*/ 0 w 2780799"/>
              <a:gd name="T1" fmla="*/ 6634920 h 6634920"/>
              <a:gd name="T2" fmla="*/ 175168 w 2780799"/>
              <a:gd name="T3" fmla="*/ 6613022 h 6634920"/>
              <a:gd name="T4" fmla="*/ 372233 w 2780799"/>
              <a:gd name="T5" fmla="*/ 6394048 h 6634920"/>
              <a:gd name="T6" fmla="*/ 547401 w 2780799"/>
              <a:gd name="T7" fmla="*/ 6218869 h 6634920"/>
              <a:gd name="T8" fmla="*/ 722570 w 2780799"/>
              <a:gd name="T9" fmla="*/ 6043689 h 6634920"/>
              <a:gd name="T10" fmla="*/ 788258 w 2780799"/>
              <a:gd name="T11" fmla="*/ 5999894 h 6634920"/>
              <a:gd name="T12" fmla="*/ 897738 w 2780799"/>
              <a:gd name="T13" fmla="*/ 5890407 h 6634920"/>
              <a:gd name="T14" fmla="*/ 941530 w 2780799"/>
              <a:gd name="T15" fmla="*/ 5824715 h 6634920"/>
              <a:gd name="T16" fmla="*/ 1160491 w 2780799"/>
              <a:gd name="T17" fmla="*/ 5649535 h 6634920"/>
              <a:gd name="T18" fmla="*/ 1204283 w 2780799"/>
              <a:gd name="T19" fmla="*/ 5496254 h 6634920"/>
              <a:gd name="T20" fmla="*/ 1226179 w 2780799"/>
              <a:gd name="T21" fmla="*/ 5408664 h 6634920"/>
              <a:gd name="T22" fmla="*/ 1313763 w 2780799"/>
              <a:gd name="T23" fmla="*/ 5145895 h 6634920"/>
              <a:gd name="T24" fmla="*/ 1357555 w 2780799"/>
              <a:gd name="T25" fmla="*/ 4467075 h 6634920"/>
              <a:gd name="T26" fmla="*/ 1379451 w 2780799"/>
              <a:gd name="T27" fmla="*/ 4007229 h 6634920"/>
              <a:gd name="T28" fmla="*/ 1401347 w 2780799"/>
              <a:gd name="T29" fmla="*/ 3043742 h 6634920"/>
              <a:gd name="T30" fmla="*/ 1423244 w 2780799"/>
              <a:gd name="T31" fmla="*/ 2934255 h 6634920"/>
              <a:gd name="T32" fmla="*/ 1488932 w 2780799"/>
              <a:gd name="T33" fmla="*/ 2605793 h 6634920"/>
              <a:gd name="T34" fmla="*/ 1598412 w 2780799"/>
              <a:gd name="T35" fmla="*/ 2189742 h 6634920"/>
              <a:gd name="T36" fmla="*/ 1685996 w 2780799"/>
              <a:gd name="T37" fmla="*/ 1970768 h 6634920"/>
              <a:gd name="T38" fmla="*/ 1751684 w 2780799"/>
              <a:gd name="T39" fmla="*/ 1751794 h 6634920"/>
              <a:gd name="T40" fmla="*/ 1926853 w 2780799"/>
              <a:gd name="T41" fmla="*/ 1401435 h 6634920"/>
              <a:gd name="T42" fmla="*/ 1992541 w 2780799"/>
              <a:gd name="T43" fmla="*/ 1226256 h 6634920"/>
              <a:gd name="T44" fmla="*/ 2080125 w 2780799"/>
              <a:gd name="T45" fmla="*/ 1072974 h 6634920"/>
              <a:gd name="T46" fmla="*/ 2167710 w 2780799"/>
              <a:gd name="T47" fmla="*/ 897794 h 6634920"/>
              <a:gd name="T48" fmla="*/ 2277190 w 2780799"/>
              <a:gd name="T49" fmla="*/ 744512 h 6634920"/>
              <a:gd name="T50" fmla="*/ 2430462 w 2780799"/>
              <a:gd name="T51" fmla="*/ 459846 h 6634920"/>
              <a:gd name="T52" fmla="*/ 2518047 w 2780799"/>
              <a:gd name="T53" fmla="*/ 350358 h 6634920"/>
              <a:gd name="T54" fmla="*/ 2693215 w 2780799"/>
              <a:gd name="T55" fmla="*/ 131384 h 6634920"/>
              <a:gd name="T56" fmla="*/ 2780799 w 2780799"/>
              <a:gd name="T57" fmla="*/ 0 h 66349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780799" h="6634920">
                <a:moveTo>
                  <a:pt x="0" y="6634920"/>
                </a:moveTo>
                <a:cubicBezTo>
                  <a:pt x="58389" y="6627621"/>
                  <a:pt x="122537" y="6639339"/>
                  <a:pt x="175168" y="6613022"/>
                </a:cubicBezTo>
                <a:cubicBezTo>
                  <a:pt x="270951" y="6565127"/>
                  <a:pt x="305565" y="6466781"/>
                  <a:pt x="372233" y="6394048"/>
                </a:cubicBezTo>
                <a:cubicBezTo>
                  <a:pt x="428031" y="6333174"/>
                  <a:pt x="489012" y="6277262"/>
                  <a:pt x="547401" y="6218869"/>
                </a:cubicBezTo>
                <a:lnTo>
                  <a:pt x="722570" y="6043689"/>
                </a:lnTo>
                <a:lnTo>
                  <a:pt x="788258" y="5999894"/>
                </a:lnTo>
                <a:cubicBezTo>
                  <a:pt x="905038" y="5824713"/>
                  <a:pt x="751764" y="6036390"/>
                  <a:pt x="897738" y="5890407"/>
                </a:cubicBezTo>
                <a:cubicBezTo>
                  <a:pt x="916346" y="5871798"/>
                  <a:pt x="923926" y="5844277"/>
                  <a:pt x="941530" y="5824715"/>
                </a:cubicBezTo>
                <a:cubicBezTo>
                  <a:pt x="1086895" y="5663189"/>
                  <a:pt x="1033995" y="5691704"/>
                  <a:pt x="1160491" y="5649535"/>
                </a:cubicBezTo>
                <a:cubicBezTo>
                  <a:pt x="1228945" y="5375703"/>
                  <a:pt x="1141456" y="5716164"/>
                  <a:pt x="1204283" y="5496254"/>
                </a:cubicBezTo>
                <a:cubicBezTo>
                  <a:pt x="1212550" y="5467317"/>
                  <a:pt x="1217203" y="5437389"/>
                  <a:pt x="1226179" y="5408664"/>
                </a:cubicBezTo>
                <a:cubicBezTo>
                  <a:pt x="1253716" y="5320539"/>
                  <a:pt x="1313763" y="5145895"/>
                  <a:pt x="1313763" y="5145895"/>
                </a:cubicBezTo>
                <a:cubicBezTo>
                  <a:pt x="1361138" y="4814249"/>
                  <a:pt x="1331184" y="5060470"/>
                  <a:pt x="1357555" y="4467075"/>
                </a:cubicBezTo>
                <a:cubicBezTo>
                  <a:pt x="1364368" y="4313771"/>
                  <a:pt x="1372152" y="4160511"/>
                  <a:pt x="1379451" y="4007229"/>
                </a:cubicBezTo>
                <a:cubicBezTo>
                  <a:pt x="1386750" y="3686067"/>
                  <a:pt x="1388246" y="3364720"/>
                  <a:pt x="1401347" y="3043742"/>
                </a:cubicBezTo>
                <a:cubicBezTo>
                  <a:pt x="1402865" y="3006555"/>
                  <a:pt x="1417585" y="2971041"/>
                  <a:pt x="1423244" y="2934255"/>
                </a:cubicBezTo>
                <a:cubicBezTo>
                  <a:pt x="1482106" y="2551635"/>
                  <a:pt x="1401546" y="2955361"/>
                  <a:pt x="1488932" y="2605793"/>
                </a:cubicBezTo>
                <a:cubicBezTo>
                  <a:pt x="1544361" y="2384063"/>
                  <a:pt x="1518929" y="2416850"/>
                  <a:pt x="1598412" y="2189742"/>
                </a:cubicBezTo>
                <a:cubicBezTo>
                  <a:pt x="1624380" y="2115542"/>
                  <a:pt x="1660028" y="2044968"/>
                  <a:pt x="1685996" y="1970768"/>
                </a:cubicBezTo>
                <a:cubicBezTo>
                  <a:pt x="1711169" y="1898841"/>
                  <a:pt x="1725341" y="1823301"/>
                  <a:pt x="1751684" y="1751794"/>
                </a:cubicBezTo>
                <a:cubicBezTo>
                  <a:pt x="1876097" y="1414082"/>
                  <a:pt x="1793021" y="1688236"/>
                  <a:pt x="1926853" y="1401435"/>
                </a:cubicBezTo>
                <a:cubicBezTo>
                  <a:pt x="1953224" y="1344922"/>
                  <a:pt x="1966170" y="1282769"/>
                  <a:pt x="1992541" y="1226256"/>
                </a:cubicBezTo>
                <a:cubicBezTo>
                  <a:pt x="2017425" y="1172930"/>
                  <a:pt x="2052434" y="1124898"/>
                  <a:pt x="2080125" y="1072974"/>
                </a:cubicBezTo>
                <a:cubicBezTo>
                  <a:pt x="2110846" y="1015369"/>
                  <a:pt x="2134123" y="953776"/>
                  <a:pt x="2167710" y="897794"/>
                </a:cubicBezTo>
                <a:cubicBezTo>
                  <a:pt x="2200013" y="843953"/>
                  <a:pt x="2244284" y="797987"/>
                  <a:pt x="2277190" y="744512"/>
                </a:cubicBezTo>
                <a:cubicBezTo>
                  <a:pt x="2459026" y="449010"/>
                  <a:pt x="2210622" y="789627"/>
                  <a:pt x="2430462" y="459846"/>
                </a:cubicBezTo>
                <a:cubicBezTo>
                  <a:pt x="2456386" y="420958"/>
                  <a:pt x="2491246" y="388647"/>
                  <a:pt x="2518047" y="350358"/>
                </a:cubicBezTo>
                <a:cubicBezTo>
                  <a:pt x="2840670" y="-110561"/>
                  <a:pt x="2274265" y="643466"/>
                  <a:pt x="2693215" y="131384"/>
                </a:cubicBezTo>
                <a:cubicBezTo>
                  <a:pt x="2726543" y="90647"/>
                  <a:pt x="2780799" y="0"/>
                  <a:pt x="2780799"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3" name="Freeform 45"/>
          <p:cNvSpPr>
            <a:spLocks/>
          </p:cNvSpPr>
          <p:nvPr/>
        </p:nvSpPr>
        <p:spPr bwMode="auto">
          <a:xfrm>
            <a:off x="20210463" y="1616075"/>
            <a:ext cx="3095625" cy="3530600"/>
          </a:xfrm>
          <a:custGeom>
            <a:avLst/>
            <a:gdLst>
              <a:gd name="T0" fmla="*/ 0 w 3095762"/>
              <a:gd name="T1" fmla="*/ 26602 h 3530190"/>
              <a:gd name="T2" fmla="*/ 394129 w 3095762"/>
              <a:gd name="T3" fmla="*/ 26602 h 3530190"/>
              <a:gd name="T4" fmla="*/ 700673 w 3095762"/>
              <a:gd name="T5" fmla="*/ 201781 h 3530190"/>
              <a:gd name="T6" fmla="*/ 875842 w 3095762"/>
              <a:gd name="T7" fmla="*/ 289371 h 3530190"/>
              <a:gd name="T8" fmla="*/ 985322 w 3095762"/>
              <a:gd name="T9" fmla="*/ 398858 h 3530190"/>
              <a:gd name="T10" fmla="*/ 1051010 w 3095762"/>
              <a:gd name="T11" fmla="*/ 442653 h 3530190"/>
              <a:gd name="T12" fmla="*/ 1116699 w 3095762"/>
              <a:gd name="T13" fmla="*/ 530243 h 3530190"/>
              <a:gd name="T14" fmla="*/ 1335659 w 3095762"/>
              <a:gd name="T15" fmla="*/ 639730 h 3530190"/>
              <a:gd name="T16" fmla="*/ 1642204 w 3095762"/>
              <a:gd name="T17" fmla="*/ 595935 h 3530190"/>
              <a:gd name="T18" fmla="*/ 2058229 w 3095762"/>
              <a:gd name="T19" fmla="*/ 398858 h 3530190"/>
              <a:gd name="T20" fmla="*/ 2496150 w 3095762"/>
              <a:gd name="T21" fmla="*/ 289371 h 3530190"/>
              <a:gd name="T22" fmla="*/ 3021656 w 3095762"/>
              <a:gd name="T23" fmla="*/ 420756 h 3530190"/>
              <a:gd name="T24" fmla="*/ 3087344 w 3095762"/>
              <a:gd name="T25" fmla="*/ 727320 h 3530190"/>
              <a:gd name="T26" fmla="*/ 2802695 w 3095762"/>
              <a:gd name="T27" fmla="*/ 1909781 h 3530190"/>
              <a:gd name="T28" fmla="*/ 2452358 w 3095762"/>
              <a:gd name="T29" fmla="*/ 2347729 h 3530190"/>
              <a:gd name="T30" fmla="*/ 1861165 w 3095762"/>
              <a:gd name="T31" fmla="*/ 2917062 h 3530190"/>
              <a:gd name="T32" fmla="*/ 1598412 w 3095762"/>
              <a:gd name="T33" fmla="*/ 3026549 h 3530190"/>
              <a:gd name="T34" fmla="*/ 1357555 w 3095762"/>
              <a:gd name="T35" fmla="*/ 3004652 h 3530190"/>
              <a:gd name="T36" fmla="*/ 1313763 w 3095762"/>
              <a:gd name="T37" fmla="*/ 2172550 h 3530190"/>
              <a:gd name="T38" fmla="*/ 1510828 w 3095762"/>
              <a:gd name="T39" fmla="*/ 1997370 h 3530190"/>
              <a:gd name="T40" fmla="*/ 2167709 w 3095762"/>
              <a:gd name="T41" fmla="*/ 1800293 h 3530190"/>
              <a:gd name="T42" fmla="*/ 2737007 w 3095762"/>
              <a:gd name="T43" fmla="*/ 2041165 h 3530190"/>
              <a:gd name="T44" fmla="*/ 3021656 w 3095762"/>
              <a:gd name="T45" fmla="*/ 2741883 h 3530190"/>
              <a:gd name="T46" fmla="*/ 3043552 w 3095762"/>
              <a:gd name="T47" fmla="*/ 3114139 h 3530190"/>
              <a:gd name="T48" fmla="*/ 2890279 w 3095762"/>
              <a:gd name="T49" fmla="*/ 3464498 h 3530190"/>
              <a:gd name="T50" fmla="*/ 2780799 w 3095762"/>
              <a:gd name="T51" fmla="*/ 3508293 h 3530190"/>
              <a:gd name="T52" fmla="*/ 2737007 w 3095762"/>
              <a:gd name="T53" fmla="*/ 3530190 h 3530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95762" h="3530190">
                <a:moveTo>
                  <a:pt x="0" y="26602"/>
                </a:moveTo>
                <a:cubicBezTo>
                  <a:pt x="132960" y="7606"/>
                  <a:pt x="258264" y="-22312"/>
                  <a:pt x="394129" y="26602"/>
                </a:cubicBezTo>
                <a:cubicBezTo>
                  <a:pt x="504861" y="66468"/>
                  <a:pt x="595410" y="149146"/>
                  <a:pt x="700673" y="201781"/>
                </a:cubicBezTo>
                <a:lnTo>
                  <a:pt x="875842" y="289371"/>
                </a:lnTo>
                <a:cubicBezTo>
                  <a:pt x="912335" y="325867"/>
                  <a:pt x="946482" y="364871"/>
                  <a:pt x="985322" y="398858"/>
                </a:cubicBezTo>
                <a:cubicBezTo>
                  <a:pt x="1005126" y="416188"/>
                  <a:pt x="1032402" y="424044"/>
                  <a:pt x="1051010" y="442653"/>
                </a:cubicBezTo>
                <a:cubicBezTo>
                  <a:pt x="1076815" y="468460"/>
                  <a:pt x="1090894" y="504436"/>
                  <a:pt x="1116699" y="530243"/>
                </a:cubicBezTo>
                <a:cubicBezTo>
                  <a:pt x="1194519" y="608068"/>
                  <a:pt x="1228722" y="604082"/>
                  <a:pt x="1335659" y="639730"/>
                </a:cubicBezTo>
                <a:cubicBezTo>
                  <a:pt x="1437841" y="625132"/>
                  <a:pt x="1542067" y="620971"/>
                  <a:pt x="1642204" y="595935"/>
                </a:cubicBezTo>
                <a:cubicBezTo>
                  <a:pt x="1896368" y="532390"/>
                  <a:pt x="1825492" y="496858"/>
                  <a:pt x="2058229" y="398858"/>
                </a:cubicBezTo>
                <a:cubicBezTo>
                  <a:pt x="2189532" y="343569"/>
                  <a:pt x="2357731" y="317057"/>
                  <a:pt x="2496150" y="289371"/>
                </a:cubicBezTo>
                <a:cubicBezTo>
                  <a:pt x="2671319" y="333166"/>
                  <a:pt x="2876569" y="313277"/>
                  <a:pt x="3021656" y="420756"/>
                </a:cubicBezTo>
                <a:cubicBezTo>
                  <a:pt x="3105632" y="482964"/>
                  <a:pt x="3102548" y="623924"/>
                  <a:pt x="3087344" y="727320"/>
                </a:cubicBezTo>
                <a:cubicBezTo>
                  <a:pt x="3028362" y="1128420"/>
                  <a:pt x="2950612" y="1532315"/>
                  <a:pt x="2802695" y="1909781"/>
                </a:cubicBezTo>
                <a:cubicBezTo>
                  <a:pt x="2734487" y="2083838"/>
                  <a:pt x="2574016" y="2205786"/>
                  <a:pt x="2452358" y="2347729"/>
                </a:cubicBezTo>
                <a:cubicBezTo>
                  <a:pt x="2319946" y="2502219"/>
                  <a:pt x="2045228" y="2799254"/>
                  <a:pt x="1861165" y="2917062"/>
                </a:cubicBezTo>
                <a:cubicBezTo>
                  <a:pt x="1781249" y="2968212"/>
                  <a:pt x="1685996" y="2990053"/>
                  <a:pt x="1598412" y="3026549"/>
                </a:cubicBezTo>
                <a:cubicBezTo>
                  <a:pt x="1518126" y="3019250"/>
                  <a:pt x="1420505" y="3055015"/>
                  <a:pt x="1357555" y="3004652"/>
                </a:cubicBezTo>
                <a:cubicBezTo>
                  <a:pt x="1182606" y="2864684"/>
                  <a:pt x="1309539" y="2185990"/>
                  <a:pt x="1313763" y="2172550"/>
                </a:cubicBezTo>
                <a:cubicBezTo>
                  <a:pt x="1340113" y="2088703"/>
                  <a:pt x="1439310" y="2048458"/>
                  <a:pt x="1510828" y="1997370"/>
                </a:cubicBezTo>
                <a:cubicBezTo>
                  <a:pt x="1805924" y="1786574"/>
                  <a:pt x="1779482" y="1843432"/>
                  <a:pt x="2167709" y="1800293"/>
                </a:cubicBezTo>
                <a:cubicBezTo>
                  <a:pt x="2357475" y="1880584"/>
                  <a:pt x="2564014" y="1929222"/>
                  <a:pt x="2737007" y="2041165"/>
                </a:cubicBezTo>
                <a:cubicBezTo>
                  <a:pt x="2949972" y="2178975"/>
                  <a:pt x="2976279" y="2551286"/>
                  <a:pt x="3021656" y="2741883"/>
                </a:cubicBezTo>
                <a:cubicBezTo>
                  <a:pt x="3028955" y="2865968"/>
                  <a:pt x="3048329" y="2989931"/>
                  <a:pt x="3043552" y="3114139"/>
                </a:cubicBezTo>
                <a:cubicBezTo>
                  <a:pt x="3038490" y="3245759"/>
                  <a:pt x="2990028" y="3374718"/>
                  <a:pt x="2890279" y="3464498"/>
                </a:cubicBezTo>
                <a:cubicBezTo>
                  <a:pt x="2861065" y="3490792"/>
                  <a:pt x="2816926" y="3492809"/>
                  <a:pt x="2780799" y="3508293"/>
                </a:cubicBezTo>
                <a:cubicBezTo>
                  <a:pt x="2765798" y="3514722"/>
                  <a:pt x="2751604" y="3522891"/>
                  <a:pt x="2737007" y="353019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48" name="Elbow Connector 47"/>
          <p:cNvCxnSpPr/>
          <p:nvPr/>
        </p:nvCxnSpPr>
        <p:spPr bwMode="auto">
          <a:xfrm>
            <a:off x="21945600" y="1371600"/>
            <a:ext cx="609600" cy="457200"/>
          </a:xfrm>
          <a:prstGeom prst="bentConnector3">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65" name="Freeform 48"/>
          <p:cNvSpPr>
            <a:spLocks/>
          </p:cNvSpPr>
          <p:nvPr/>
        </p:nvSpPr>
        <p:spPr bwMode="auto">
          <a:xfrm>
            <a:off x="21717000" y="4495800"/>
            <a:ext cx="549275" cy="1533525"/>
          </a:xfrm>
          <a:custGeom>
            <a:avLst/>
            <a:gdLst>
              <a:gd name="T0" fmla="*/ 329719 w 548679"/>
              <a:gd name="T1" fmla="*/ 0 h 1532820"/>
              <a:gd name="T2" fmla="*/ 329719 w 548679"/>
              <a:gd name="T3" fmla="*/ 1248153 h 1532820"/>
              <a:gd name="T4" fmla="*/ 264031 w 548679"/>
              <a:gd name="T5" fmla="*/ 1379538 h 1532820"/>
              <a:gd name="T6" fmla="*/ 154550 w 548679"/>
              <a:gd name="T7" fmla="*/ 1532820 h 1532820"/>
              <a:gd name="T8" fmla="*/ 23174 w 548679"/>
              <a:gd name="T9" fmla="*/ 1489025 h 1532820"/>
              <a:gd name="T10" fmla="*/ 1278 w 548679"/>
              <a:gd name="T11" fmla="*/ 1379538 h 1532820"/>
              <a:gd name="T12" fmla="*/ 45070 w 548679"/>
              <a:gd name="T13" fmla="*/ 1138666 h 1532820"/>
              <a:gd name="T14" fmla="*/ 132654 w 548679"/>
              <a:gd name="T15" fmla="*/ 1116768 h 1532820"/>
              <a:gd name="T16" fmla="*/ 242135 w 548679"/>
              <a:gd name="T17" fmla="*/ 1072974 h 1532820"/>
              <a:gd name="T18" fmla="*/ 548679 w 548679"/>
              <a:gd name="T19" fmla="*/ 1051076 h 15328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8679" h="1532820">
                <a:moveTo>
                  <a:pt x="329719" y="0"/>
                </a:moveTo>
                <a:cubicBezTo>
                  <a:pt x="453324" y="494452"/>
                  <a:pt x="417587" y="281537"/>
                  <a:pt x="329719" y="1248153"/>
                </a:cubicBezTo>
                <a:cubicBezTo>
                  <a:pt x="325286" y="1296916"/>
                  <a:pt x="287476" y="1336552"/>
                  <a:pt x="264031" y="1379538"/>
                </a:cubicBezTo>
                <a:cubicBezTo>
                  <a:pt x="202984" y="1491465"/>
                  <a:pt x="221034" y="1466333"/>
                  <a:pt x="154550" y="1532820"/>
                </a:cubicBezTo>
                <a:cubicBezTo>
                  <a:pt x="110758" y="1518222"/>
                  <a:pt x="55814" y="1521667"/>
                  <a:pt x="23174" y="1489025"/>
                </a:cubicBezTo>
                <a:cubicBezTo>
                  <a:pt x="-3142" y="1462707"/>
                  <a:pt x="-1043" y="1416684"/>
                  <a:pt x="1278" y="1379538"/>
                </a:cubicBezTo>
                <a:cubicBezTo>
                  <a:pt x="6368" y="1298090"/>
                  <a:pt x="8576" y="1211658"/>
                  <a:pt x="45070" y="1138666"/>
                </a:cubicBezTo>
                <a:cubicBezTo>
                  <a:pt x="58527" y="1111749"/>
                  <a:pt x="104105" y="1126285"/>
                  <a:pt x="132654" y="1116768"/>
                </a:cubicBezTo>
                <a:cubicBezTo>
                  <a:pt x="169942" y="1104338"/>
                  <a:pt x="204488" y="1084269"/>
                  <a:pt x="242135" y="1072974"/>
                </a:cubicBezTo>
                <a:cubicBezTo>
                  <a:pt x="358067" y="1038192"/>
                  <a:pt x="416700" y="1051076"/>
                  <a:pt x="548679" y="105107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6" name="Freeform 50"/>
          <p:cNvSpPr>
            <a:spLocks/>
          </p:cNvSpPr>
          <p:nvPr/>
        </p:nvSpPr>
        <p:spPr bwMode="auto">
          <a:xfrm>
            <a:off x="21793200" y="2895600"/>
            <a:ext cx="876300" cy="1755775"/>
          </a:xfrm>
          <a:custGeom>
            <a:avLst/>
            <a:gdLst>
              <a:gd name="T0" fmla="*/ 109852 w 876214"/>
              <a:gd name="T1" fmla="*/ 25667 h 1755564"/>
              <a:gd name="T2" fmla="*/ 547773 w 876214"/>
              <a:gd name="T3" fmla="*/ 25667 h 1755564"/>
              <a:gd name="T4" fmla="*/ 788630 w 876214"/>
              <a:gd name="T5" fmla="*/ 200847 h 1755564"/>
              <a:gd name="T6" fmla="*/ 832422 w 876214"/>
              <a:gd name="T7" fmla="*/ 332231 h 1755564"/>
              <a:gd name="T8" fmla="*/ 876214 w 876214"/>
              <a:gd name="T9" fmla="*/ 595000 h 1755564"/>
              <a:gd name="T10" fmla="*/ 854318 w 876214"/>
              <a:gd name="T11" fmla="*/ 1032949 h 1755564"/>
              <a:gd name="T12" fmla="*/ 701046 w 876214"/>
              <a:gd name="T13" fmla="*/ 1339513 h 1755564"/>
              <a:gd name="T14" fmla="*/ 482085 w 876214"/>
              <a:gd name="T15" fmla="*/ 1624179 h 1755564"/>
              <a:gd name="T16" fmla="*/ 372605 w 876214"/>
              <a:gd name="T17" fmla="*/ 1689872 h 1755564"/>
              <a:gd name="T18" fmla="*/ 306917 w 876214"/>
              <a:gd name="T19" fmla="*/ 1733667 h 1755564"/>
              <a:gd name="T20" fmla="*/ 175540 w 876214"/>
              <a:gd name="T21" fmla="*/ 1755564 h 1755564"/>
              <a:gd name="T22" fmla="*/ 22268 w 876214"/>
              <a:gd name="T23" fmla="*/ 1711769 h 1755564"/>
              <a:gd name="T24" fmla="*/ 372 w 876214"/>
              <a:gd name="T25" fmla="*/ 1646077 h 1755564"/>
              <a:gd name="T26" fmla="*/ 109852 w 876214"/>
              <a:gd name="T27" fmla="*/ 1405205 h 1755564"/>
              <a:gd name="T28" fmla="*/ 131748 w 876214"/>
              <a:gd name="T29" fmla="*/ 1405205 h 17555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76214" h="1755564">
                <a:moveTo>
                  <a:pt x="109852" y="25667"/>
                </a:moveTo>
                <a:cubicBezTo>
                  <a:pt x="268346" y="5854"/>
                  <a:pt x="381537" y="-20512"/>
                  <a:pt x="547773" y="25667"/>
                </a:cubicBezTo>
                <a:cubicBezTo>
                  <a:pt x="591246" y="37744"/>
                  <a:pt x="750635" y="170449"/>
                  <a:pt x="788630" y="200847"/>
                </a:cubicBezTo>
                <a:cubicBezTo>
                  <a:pt x="803227" y="244642"/>
                  <a:pt x="820276" y="287694"/>
                  <a:pt x="832422" y="332231"/>
                </a:cubicBezTo>
                <a:cubicBezTo>
                  <a:pt x="851632" y="402674"/>
                  <a:pt x="866815" y="529203"/>
                  <a:pt x="876214" y="595000"/>
                </a:cubicBezTo>
                <a:cubicBezTo>
                  <a:pt x="868915" y="740983"/>
                  <a:pt x="875737" y="888362"/>
                  <a:pt x="854318" y="1032949"/>
                </a:cubicBezTo>
                <a:cubicBezTo>
                  <a:pt x="845084" y="1095284"/>
                  <a:pt x="731907" y="1291505"/>
                  <a:pt x="701046" y="1339513"/>
                </a:cubicBezTo>
                <a:cubicBezTo>
                  <a:pt x="667712" y="1391369"/>
                  <a:pt x="532544" y="1578763"/>
                  <a:pt x="482085" y="1624179"/>
                </a:cubicBezTo>
                <a:cubicBezTo>
                  <a:pt x="450452" y="1652650"/>
                  <a:pt x="408694" y="1667315"/>
                  <a:pt x="372605" y="1689872"/>
                </a:cubicBezTo>
                <a:cubicBezTo>
                  <a:pt x="350289" y="1703820"/>
                  <a:pt x="331883" y="1725345"/>
                  <a:pt x="306917" y="1733667"/>
                </a:cubicBezTo>
                <a:cubicBezTo>
                  <a:pt x="264799" y="1747707"/>
                  <a:pt x="219332" y="1748265"/>
                  <a:pt x="175540" y="1755564"/>
                </a:cubicBezTo>
                <a:cubicBezTo>
                  <a:pt x="124449" y="1740966"/>
                  <a:pt x="67326" y="1739932"/>
                  <a:pt x="22268" y="1711769"/>
                </a:cubicBezTo>
                <a:cubicBezTo>
                  <a:pt x="2695" y="1699535"/>
                  <a:pt x="-1398" y="1669091"/>
                  <a:pt x="372" y="1646077"/>
                </a:cubicBezTo>
                <a:cubicBezTo>
                  <a:pt x="15500" y="1449405"/>
                  <a:pt x="-16161" y="1436711"/>
                  <a:pt x="109852" y="1405205"/>
                </a:cubicBezTo>
                <a:cubicBezTo>
                  <a:pt x="116933" y="1403435"/>
                  <a:pt x="124449" y="1405205"/>
                  <a:pt x="131748" y="1405205"/>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7" name="Freeform 59"/>
          <p:cNvSpPr>
            <a:spLocks/>
          </p:cNvSpPr>
          <p:nvPr/>
        </p:nvSpPr>
        <p:spPr bwMode="auto">
          <a:xfrm>
            <a:off x="21218525" y="7329488"/>
            <a:ext cx="2127250" cy="3730625"/>
          </a:xfrm>
          <a:custGeom>
            <a:avLst/>
            <a:gdLst>
              <a:gd name="T0" fmla="*/ 0 w 2126908"/>
              <a:gd name="T1" fmla="*/ 1561117 h 3730805"/>
              <a:gd name="T2" fmla="*/ 423322 w 2126908"/>
              <a:gd name="T3" fmla="*/ 1587576 h 3730805"/>
              <a:gd name="T4" fmla="*/ 502694 w 2126908"/>
              <a:gd name="T5" fmla="*/ 1640496 h 3730805"/>
              <a:gd name="T6" fmla="*/ 582067 w 2126908"/>
              <a:gd name="T7" fmla="*/ 1666955 h 3730805"/>
              <a:gd name="T8" fmla="*/ 793728 w 2126908"/>
              <a:gd name="T9" fmla="*/ 1905092 h 3730805"/>
              <a:gd name="T10" fmla="*/ 846643 w 2126908"/>
              <a:gd name="T11" fmla="*/ 2010930 h 3730805"/>
              <a:gd name="T12" fmla="*/ 846643 w 2126908"/>
              <a:gd name="T13" fmla="*/ 2910557 h 3730805"/>
              <a:gd name="T14" fmla="*/ 687898 w 2126908"/>
              <a:gd name="T15" fmla="*/ 3280991 h 3730805"/>
              <a:gd name="T16" fmla="*/ 502694 w 2126908"/>
              <a:gd name="T17" fmla="*/ 3519128 h 3730805"/>
              <a:gd name="T18" fmla="*/ 423322 w 2126908"/>
              <a:gd name="T19" fmla="*/ 3624966 h 3730805"/>
              <a:gd name="T20" fmla="*/ 317491 w 2126908"/>
              <a:gd name="T21" fmla="*/ 3730805 h 3730805"/>
              <a:gd name="T22" fmla="*/ 370406 w 2126908"/>
              <a:gd name="T23" fmla="*/ 3069314 h 3730805"/>
              <a:gd name="T24" fmla="*/ 476237 w 2126908"/>
              <a:gd name="T25" fmla="*/ 2831178 h 3730805"/>
              <a:gd name="T26" fmla="*/ 899559 w 2126908"/>
              <a:gd name="T27" fmla="*/ 2381365 h 3730805"/>
              <a:gd name="T28" fmla="*/ 1031847 w 2126908"/>
              <a:gd name="T29" fmla="*/ 2301986 h 3730805"/>
              <a:gd name="T30" fmla="*/ 1217050 w 2126908"/>
              <a:gd name="T31" fmla="*/ 2169688 h 3730805"/>
              <a:gd name="T32" fmla="*/ 1322881 w 2126908"/>
              <a:gd name="T33" fmla="*/ 2116769 h 3730805"/>
              <a:gd name="T34" fmla="*/ 1640372 w 2126908"/>
              <a:gd name="T35" fmla="*/ 1984470 h 3730805"/>
              <a:gd name="T36" fmla="*/ 1746202 w 2126908"/>
              <a:gd name="T37" fmla="*/ 1931551 h 3730805"/>
              <a:gd name="T38" fmla="*/ 1852033 w 2126908"/>
              <a:gd name="T39" fmla="*/ 1905092 h 3730805"/>
              <a:gd name="T40" fmla="*/ 1931406 w 2126908"/>
              <a:gd name="T41" fmla="*/ 1878632 h 3730805"/>
              <a:gd name="T42" fmla="*/ 2037236 w 2126908"/>
              <a:gd name="T43" fmla="*/ 1799253 h 3730805"/>
              <a:gd name="T44" fmla="*/ 2116609 w 2126908"/>
              <a:gd name="T45" fmla="*/ 1534657 h 3730805"/>
              <a:gd name="T46" fmla="*/ 2037236 w 2126908"/>
              <a:gd name="T47" fmla="*/ 582111 h 3730805"/>
              <a:gd name="T48" fmla="*/ 1984321 w 2126908"/>
              <a:gd name="T49" fmla="*/ 476273 h 3730805"/>
              <a:gd name="T50" fmla="*/ 1799118 w 2126908"/>
              <a:gd name="T51" fmla="*/ 264596 h 3730805"/>
              <a:gd name="T52" fmla="*/ 1719745 w 2126908"/>
              <a:gd name="T53" fmla="*/ 132298 h 3730805"/>
              <a:gd name="T54" fmla="*/ 1640372 w 2126908"/>
              <a:gd name="T55" fmla="*/ 0 h 37308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26908" h="3730805">
                <a:moveTo>
                  <a:pt x="0" y="1561117"/>
                </a:moveTo>
                <a:cubicBezTo>
                  <a:pt x="141107" y="1569937"/>
                  <a:pt x="283670" y="1565524"/>
                  <a:pt x="423322" y="1587576"/>
                </a:cubicBezTo>
                <a:cubicBezTo>
                  <a:pt x="454732" y="1592536"/>
                  <a:pt x="474253" y="1626274"/>
                  <a:pt x="502694" y="1640496"/>
                </a:cubicBezTo>
                <a:cubicBezTo>
                  <a:pt x="527638" y="1652969"/>
                  <a:pt x="555609" y="1658135"/>
                  <a:pt x="582067" y="1666955"/>
                </a:cubicBezTo>
                <a:cubicBezTo>
                  <a:pt x="667315" y="1752210"/>
                  <a:pt x="725230" y="1802336"/>
                  <a:pt x="793728" y="1905092"/>
                </a:cubicBezTo>
                <a:cubicBezTo>
                  <a:pt x="815606" y="1937911"/>
                  <a:pt x="829005" y="1975651"/>
                  <a:pt x="846643" y="2010930"/>
                </a:cubicBezTo>
                <a:cubicBezTo>
                  <a:pt x="916469" y="2360080"/>
                  <a:pt x="913468" y="2292379"/>
                  <a:pt x="846643" y="2910557"/>
                </a:cubicBezTo>
                <a:cubicBezTo>
                  <a:pt x="839446" y="2977132"/>
                  <a:pt x="727993" y="3212251"/>
                  <a:pt x="687898" y="3280991"/>
                </a:cubicBezTo>
                <a:cubicBezTo>
                  <a:pt x="546521" y="3523369"/>
                  <a:pt x="635739" y="3363896"/>
                  <a:pt x="502694" y="3519128"/>
                </a:cubicBezTo>
                <a:cubicBezTo>
                  <a:pt x="473997" y="3552611"/>
                  <a:pt x="452359" y="3591778"/>
                  <a:pt x="423322" y="3624966"/>
                </a:cubicBezTo>
                <a:cubicBezTo>
                  <a:pt x="390470" y="3662514"/>
                  <a:pt x="317491" y="3730805"/>
                  <a:pt x="317491" y="3730805"/>
                </a:cubicBezTo>
                <a:cubicBezTo>
                  <a:pt x="279291" y="3425176"/>
                  <a:pt x="263389" y="3466836"/>
                  <a:pt x="370406" y="3069314"/>
                </a:cubicBezTo>
                <a:cubicBezTo>
                  <a:pt x="392987" y="2985436"/>
                  <a:pt x="427305" y="2902949"/>
                  <a:pt x="476237" y="2831178"/>
                </a:cubicBezTo>
                <a:cubicBezTo>
                  <a:pt x="595491" y="2656259"/>
                  <a:pt x="728298" y="2501257"/>
                  <a:pt x="899559" y="2381365"/>
                </a:cubicBezTo>
                <a:cubicBezTo>
                  <a:pt x="941687" y="2351873"/>
                  <a:pt x="989060" y="2330513"/>
                  <a:pt x="1031847" y="2301986"/>
                </a:cubicBezTo>
                <a:cubicBezTo>
                  <a:pt x="1094971" y="2259900"/>
                  <a:pt x="1153045" y="2210422"/>
                  <a:pt x="1217050" y="2169688"/>
                </a:cubicBezTo>
                <a:cubicBezTo>
                  <a:pt x="1250324" y="2148512"/>
                  <a:pt x="1286747" y="2132579"/>
                  <a:pt x="1322881" y="2116769"/>
                </a:cubicBezTo>
                <a:cubicBezTo>
                  <a:pt x="1427918" y="2070812"/>
                  <a:pt x="1537827" y="2035747"/>
                  <a:pt x="1640372" y="1984470"/>
                </a:cubicBezTo>
                <a:cubicBezTo>
                  <a:pt x="1675649" y="1966830"/>
                  <a:pt x="1709272" y="1945400"/>
                  <a:pt x="1746202" y="1931551"/>
                </a:cubicBezTo>
                <a:cubicBezTo>
                  <a:pt x="1780249" y="1918782"/>
                  <a:pt x="1817069" y="1915082"/>
                  <a:pt x="1852033" y="1905092"/>
                </a:cubicBezTo>
                <a:cubicBezTo>
                  <a:pt x="1878849" y="1897430"/>
                  <a:pt x="1904948" y="1887452"/>
                  <a:pt x="1931406" y="1878632"/>
                </a:cubicBezTo>
                <a:cubicBezTo>
                  <a:pt x="1966683" y="1852172"/>
                  <a:pt x="2008539" y="1832735"/>
                  <a:pt x="2037236" y="1799253"/>
                </a:cubicBezTo>
                <a:cubicBezTo>
                  <a:pt x="2100882" y="1724993"/>
                  <a:pt x="2101703" y="1624100"/>
                  <a:pt x="2116609" y="1534657"/>
                </a:cubicBezTo>
                <a:cubicBezTo>
                  <a:pt x="2096358" y="906844"/>
                  <a:pt x="2190397" y="926751"/>
                  <a:pt x="2037236" y="582111"/>
                </a:cubicBezTo>
                <a:cubicBezTo>
                  <a:pt x="2021218" y="546067"/>
                  <a:pt x="2006199" y="509092"/>
                  <a:pt x="1984321" y="476273"/>
                </a:cubicBezTo>
                <a:cubicBezTo>
                  <a:pt x="1688802" y="32963"/>
                  <a:pt x="2028617" y="570619"/>
                  <a:pt x="1799118" y="264596"/>
                </a:cubicBezTo>
                <a:cubicBezTo>
                  <a:pt x="1768263" y="223453"/>
                  <a:pt x="1744719" y="177254"/>
                  <a:pt x="1719745" y="132298"/>
                </a:cubicBezTo>
                <a:cubicBezTo>
                  <a:pt x="1646629" y="679"/>
                  <a:pt x="1699344" y="58974"/>
                  <a:pt x="1640372"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aphicFrame>
        <p:nvGraphicFramePr>
          <p:cNvPr id="61" name="Table 60"/>
          <p:cNvGraphicFramePr>
            <a:graphicFrameLocks noGrp="1"/>
          </p:cNvGraphicFramePr>
          <p:nvPr/>
        </p:nvGraphicFramePr>
        <p:xfrm>
          <a:off x="3733800" y="3124200"/>
          <a:ext cx="16586190" cy="8778240"/>
        </p:xfrm>
        <a:graphic>
          <a:graphicData uri="http://schemas.openxmlformats.org/drawingml/2006/table">
            <a:tbl>
              <a:tblPr firstRow="1" bandRow="1">
                <a:tableStyleId>{3C2FFA5D-87B4-456A-9821-1D502468CF0F}</a:tableStyleId>
              </a:tblPr>
              <a:tblGrid>
                <a:gridCol w="1105746"/>
                <a:gridCol w="1105746"/>
                <a:gridCol w="1105746"/>
                <a:gridCol w="1105746"/>
                <a:gridCol w="1105746"/>
                <a:gridCol w="1105746"/>
                <a:gridCol w="1105746"/>
                <a:gridCol w="1105746"/>
                <a:gridCol w="1105746"/>
                <a:gridCol w="1105746"/>
                <a:gridCol w="1105746"/>
                <a:gridCol w="1105746"/>
                <a:gridCol w="1105746"/>
                <a:gridCol w="1105746"/>
                <a:gridCol w="1105746"/>
              </a:tblGrid>
              <a:tr h="32782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27829">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2782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27829">
                <a:tc>
                  <a:txBody>
                    <a:bodyPr/>
                    <a:lstStyle/>
                    <a:p>
                      <a:endParaRPr lang="en-US"/>
                    </a:p>
                  </a:txBody>
                  <a:tcPr/>
                </a:tc>
                <a:tc>
                  <a:txBody>
                    <a:bodyPr/>
                    <a:lstStyle/>
                    <a:p>
                      <a:endParaRPr lang="en-US" dirty="0"/>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27829">
                <a:tc>
                  <a:txBody>
                    <a:bodyPr/>
                    <a:lstStyle/>
                    <a:p>
                      <a:endParaRPr lang="en-US"/>
                    </a:p>
                  </a:txBody>
                  <a:tcPr/>
                </a:tc>
                <a:tc>
                  <a:txBody>
                    <a:bodyPr/>
                    <a:lstStyle/>
                    <a:p>
                      <a:endParaRPr lang="en-US"/>
                    </a:p>
                  </a:txBody>
                  <a:tcPr/>
                </a:tc>
                <a:tc>
                  <a:txBody>
                    <a:bodyPr/>
                    <a:lstStyle/>
                    <a:p>
                      <a:endParaRPr lang="en-US" dirty="0"/>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27829">
                <a:tc>
                  <a:txBody>
                    <a:bodyPr/>
                    <a:lstStyle/>
                    <a:p>
                      <a:endParaRPr lang="en-US" dirty="0"/>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0">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tc>
              </a:tr>
              <a:tr h="327829">
                <a:tc>
                  <a:txBody>
                    <a:bodyPr/>
                    <a:lstStyle/>
                    <a:p>
                      <a:endParaRPr lang="en-US"/>
                    </a:p>
                  </a:txBody>
                  <a:tcPr/>
                </a:tc>
                <a:tc>
                  <a:txBody>
                    <a:bodyPr/>
                    <a:lstStyle/>
                    <a:p>
                      <a:endParaRPr lang="en-US" dirty="0"/>
                    </a:p>
                  </a:txBody>
                  <a:tcPr>
                    <a:solidFill>
                      <a:srgbClr val="FF6600">
                        <a:alpha val="40000"/>
                      </a:srgbClr>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solidFill>
                  </a:tcPr>
                </a:tc>
                <a:tc>
                  <a:txBody>
                    <a:bodyPr/>
                    <a:lstStyle/>
                    <a:p>
                      <a:endParaRPr lang="en-US" dirty="0"/>
                    </a:p>
                  </a:txBody>
                  <a:tcPr>
                    <a:solidFill>
                      <a:srgbClr val="FF6600">
                        <a:alpha val="40000"/>
                      </a:srgbClr>
                    </a:solidFill>
                  </a:tcPr>
                </a:tc>
              </a:tr>
              <a:tr h="1371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62" name="Table 61"/>
          <p:cNvGraphicFramePr>
            <a:graphicFrameLocks noGrp="1"/>
          </p:cNvGraphicFramePr>
          <p:nvPr/>
        </p:nvGraphicFramePr>
        <p:xfrm>
          <a:off x="3886203" y="2514600"/>
          <a:ext cx="16687797" cy="9311640"/>
        </p:xfrm>
        <a:graphic>
          <a:graphicData uri="http://schemas.openxmlformats.org/drawingml/2006/table">
            <a:tbl>
              <a:tblPr firstRow="1" bandRow="1">
                <a:tableStyleId>{3C2FFA5D-87B4-456A-9821-1D502468CF0F}</a:tableStyleId>
              </a:tblPr>
              <a:tblGrid>
                <a:gridCol w="221543"/>
                <a:gridCol w="1176161"/>
                <a:gridCol w="1176161"/>
                <a:gridCol w="1176161"/>
                <a:gridCol w="1176161"/>
                <a:gridCol w="1176161"/>
                <a:gridCol w="1176161"/>
                <a:gridCol w="1176161"/>
                <a:gridCol w="1176161"/>
                <a:gridCol w="1176161"/>
                <a:gridCol w="1176161"/>
                <a:gridCol w="1176161"/>
                <a:gridCol w="1176161"/>
                <a:gridCol w="1176161"/>
                <a:gridCol w="1176161"/>
              </a:tblGrid>
              <a:tr h="387985">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r>
              <a:tr h="387985">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dirty="0"/>
                    </a:p>
                  </a:txBody>
                  <a:tcPr>
                    <a:solidFill>
                      <a:srgbClr val="0000FF"/>
                    </a:solidFill>
                  </a:tcPr>
                </a:tc>
              </a:tr>
              <a:tr h="387985">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dirty="0"/>
                    </a:p>
                  </a:txBody>
                  <a:tcPr>
                    <a:solidFill>
                      <a:srgbClr val="FF6600"/>
                    </a:solidFill>
                  </a:tcPr>
                </a:tc>
                <a:tc>
                  <a:txBody>
                    <a:bodyPr/>
                    <a:lstStyle/>
                    <a:p>
                      <a:endParaRPr lang="en-US"/>
                    </a:p>
                  </a:txBody>
                  <a:tcPr>
                    <a:solidFill>
                      <a:srgbClr val="FF6600"/>
                    </a:solidFill>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dirty="0"/>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r>
              <a:tr h="387985">
                <a:tc>
                  <a:txBody>
                    <a:bodyPr/>
                    <a:lstStyle/>
                    <a:p>
                      <a:endParaRPr lang="en-US"/>
                    </a:p>
                  </a:txBody>
                  <a:tcPr/>
                </a:tc>
                <a:tc>
                  <a:txBody>
                    <a:bodyPr/>
                    <a:lstStyle/>
                    <a:p>
                      <a:endParaRPr lang="en-US" dirty="0"/>
                    </a:p>
                  </a:txBody>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dirty="0"/>
                    </a:p>
                  </a:txBody>
                  <a:tcPr>
                    <a:solidFill>
                      <a:srgbClr val="FF6600"/>
                    </a:solidFill>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r>
              <a:tr h="387985">
                <a:tc>
                  <a:txBody>
                    <a:bodyPr/>
                    <a:lstStyle/>
                    <a:p>
                      <a:endParaRPr lang="en-US" dirty="0"/>
                    </a:p>
                  </a:txBody>
                  <a:tcPr/>
                </a:tc>
                <a:tc>
                  <a:txBody>
                    <a:bodyPr/>
                    <a:lstStyle/>
                    <a:p>
                      <a:endParaRPr lang="en-US"/>
                    </a:p>
                  </a:txBody>
                  <a:tcPr/>
                </a:tc>
                <a:tc>
                  <a:txBody>
                    <a:bodyPr/>
                    <a:lstStyle/>
                    <a:p>
                      <a:endParaRPr lang="en-US"/>
                    </a:p>
                  </a:txBody>
                  <a:tcPr>
                    <a:solidFill>
                      <a:srgbClr val="FF6600"/>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r>
              <a:tr h="387985">
                <a:tc>
                  <a:txBody>
                    <a:bodyPr/>
                    <a:lstStyle/>
                    <a:p>
                      <a:endParaRPr lang="en-US"/>
                    </a:p>
                  </a:txBody>
                  <a:tcPr/>
                </a:tc>
                <a:tc>
                  <a:txBody>
                    <a:bodyPr/>
                    <a:lstStyle/>
                    <a:p>
                      <a:endParaRPr lang="en-US"/>
                    </a:p>
                  </a:txBody>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r>
              <a:tr h="387985">
                <a:tc>
                  <a:txBody>
                    <a:bodyPr/>
                    <a:lstStyle/>
                    <a:p>
                      <a:endParaRPr lang="en-US"/>
                    </a:p>
                  </a:txBody>
                  <a:tcPr/>
                </a:tc>
                <a:tc>
                  <a:txBody>
                    <a:bodyPr/>
                    <a:lstStyle/>
                    <a:p>
                      <a:endParaRPr lang="en-US" dirty="0"/>
                    </a:p>
                  </a:txBody>
                  <a:tcPr>
                    <a:solidFill>
                      <a:srgbClr val="FF6600">
                        <a:alpha val="40000"/>
                      </a:srgbClr>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c>
                  <a:txBody>
                    <a:bodyPr/>
                    <a:lstStyle/>
                    <a:p>
                      <a:endParaRPr lang="en-US" dirty="0"/>
                    </a:p>
                  </a:txBody>
                  <a:tcPr>
                    <a:solidFill>
                      <a:srgbClr val="0000FF"/>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900" decel="100000" fill="hold"/>
                                        <p:tgtEl>
                                          <p:spTgt spid="6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1000"/>
                                        <p:tgtEl>
                                          <p:spTgt spid="62"/>
                                        </p:tgtEl>
                                      </p:cBhvr>
                                    </p:animEffect>
                                    <p:anim calcmode="lin" valueType="num">
                                      <p:cBhvr>
                                        <p:cTn id="16" dur="1000" fill="hold"/>
                                        <p:tgtEl>
                                          <p:spTgt spid="62"/>
                                        </p:tgtEl>
                                        <p:attrNameLst>
                                          <p:attrName>ppt_x</p:attrName>
                                        </p:attrNameLst>
                                      </p:cBhvr>
                                      <p:tavLst>
                                        <p:tav tm="0">
                                          <p:val>
                                            <p:strVal val="#ppt_x"/>
                                          </p:val>
                                        </p:tav>
                                        <p:tav tm="100000">
                                          <p:val>
                                            <p:strVal val="#ppt_x"/>
                                          </p:val>
                                        </p:tav>
                                      </p:tavLst>
                                    </p:anim>
                                    <p:anim calcmode="lin" valueType="num">
                                      <p:cBhvr>
                                        <p:cTn id="17" dur="900" decel="100000" fill="hold"/>
                                        <p:tgtEl>
                                          <p:spTgt spid="6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47675"/>
            <a:ext cx="17506950" cy="132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410200" y="1524000"/>
            <a:ext cx="13639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t>1Ti 5:24  Some men's sins are open beforehand, going before to judgment; and some </a:t>
            </a:r>
            <a:r>
              <a:rPr lang="en-US" altLang="en-US" i="1"/>
              <a:t>men</a:t>
            </a:r>
            <a:r>
              <a:rPr lang="en-US" altLang="en-US"/>
              <a:t> they follow after.</a:t>
            </a:r>
          </a:p>
        </p:txBody>
      </p:sp>
      <p:sp>
        <p:nvSpPr>
          <p:cNvPr id="5" name="Rectangle 4"/>
          <p:cNvSpPr>
            <a:spLocks noChangeArrowheads="1"/>
          </p:cNvSpPr>
          <p:nvPr/>
        </p:nvSpPr>
        <p:spPr bwMode="auto">
          <a:xfrm>
            <a:off x="5638800" y="1828800"/>
            <a:ext cx="12725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b="1"/>
              <a:t>Jer 8:20</a:t>
            </a:r>
            <a:r>
              <a:rPr lang="en-US" altLang="en-US"/>
              <a:t>  The harvest is past, the summer is ended, and we are not saved.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xit" presetSubtype="0" fill="hold" grpId="1"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 decel="100000"/>
                                        <p:tgtEl>
                                          <p:spTgt spid="5"/>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mtClean="0">
                <a:latin typeface="Baskerville Old Face" pitchFamily="18" charset="0"/>
              </a:rPr>
              <a:t>Do you see the kingdom?</a:t>
            </a:r>
          </a:p>
        </p:txBody>
      </p:sp>
      <p:sp>
        <p:nvSpPr>
          <p:cNvPr id="58370"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mtClean="0"/>
              <a:t>John 3</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5803900" y="1143000"/>
            <a:ext cx="118586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My thoughts on Anabaptist Mission history</a:t>
            </a:r>
          </a:p>
        </p:txBody>
      </p:sp>
      <p:sp>
        <p:nvSpPr>
          <p:cNvPr id="18434" name="Rectangle 2"/>
          <p:cNvSpPr>
            <a:spLocks/>
          </p:cNvSpPr>
          <p:nvPr/>
        </p:nvSpPr>
        <p:spPr bwMode="auto">
          <a:xfrm>
            <a:off x="990600" y="9220200"/>
            <a:ext cx="216281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6000">
                <a:solidFill>
                  <a:schemeClr val="tx1"/>
                </a:solidFill>
                <a:ea typeface="ＭＳ Ｐゴシック" pitchFamily="-84" charset="-128"/>
              </a:rPr>
              <a:t>Why are American Anabaptists adopting modern Evangelical methods of missions just at a time when the Evangelicals have started to discard them? </a:t>
            </a:r>
          </a:p>
        </p:txBody>
      </p:sp>
      <p:sp>
        <p:nvSpPr>
          <p:cNvPr id="19459" name="Rectangle 3"/>
          <p:cNvSpPr>
            <a:spLocks/>
          </p:cNvSpPr>
          <p:nvPr/>
        </p:nvSpPr>
        <p:spPr bwMode="auto">
          <a:xfrm>
            <a:off x="1204913" y="2628900"/>
            <a:ext cx="21958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endParaRPr lang="en-US" altLang="en-US">
              <a:solidFill>
                <a:schemeClr val="tx1"/>
              </a:solidFill>
              <a:ea typeface="ＭＳ Ｐゴシック" pitchFamily="-84" charset="-128"/>
            </a:endParaRPr>
          </a:p>
        </p:txBody>
      </p:sp>
      <p:sp>
        <p:nvSpPr>
          <p:cNvPr id="18436" name="Rectangle 4"/>
          <p:cNvSpPr>
            <a:spLocks/>
          </p:cNvSpPr>
          <p:nvPr/>
        </p:nvSpPr>
        <p:spPr bwMode="auto">
          <a:xfrm>
            <a:off x="1143000" y="2971800"/>
            <a:ext cx="217551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6000">
                <a:solidFill>
                  <a:schemeClr val="tx1"/>
                </a:solidFill>
                <a:ea typeface="ＭＳ Ｐゴシック" pitchFamily="-84" charset="-128"/>
              </a:rPr>
              <a:t>I wonder if some of the reasons for the typical tension in Anabaptist churches between </a:t>
            </a:r>
            <a:r>
              <a:rPr lang="en-US" altLang="en-US" sz="6000" b="1" u="sng">
                <a:solidFill>
                  <a:schemeClr val="tx1"/>
                </a:solidFill>
                <a:ea typeface="ＭＳ Ｐゴシック" pitchFamily="-84" charset="-128"/>
              </a:rPr>
              <a:t>church</a:t>
            </a:r>
            <a:r>
              <a:rPr lang="en-US" altLang="en-US" sz="6000">
                <a:solidFill>
                  <a:schemeClr val="tx1"/>
                </a:solidFill>
                <a:ea typeface="ＭＳ Ｐゴシック" pitchFamily="-84" charset="-128"/>
              </a:rPr>
              <a:t> and </a:t>
            </a:r>
            <a:r>
              <a:rPr lang="en-US" altLang="en-US" sz="6000" b="1" u="sng">
                <a:solidFill>
                  <a:schemeClr val="tx1"/>
                </a:solidFill>
                <a:ea typeface="ＭＳ Ｐゴシック" pitchFamily="-84" charset="-128"/>
              </a:rPr>
              <a:t>mission</a:t>
            </a:r>
            <a:r>
              <a:rPr lang="en-US" altLang="en-US" sz="6000">
                <a:solidFill>
                  <a:schemeClr val="tx1"/>
                </a:solidFill>
                <a:ea typeface="ＭＳ Ｐゴシック" pitchFamily="-84" charset="-128"/>
              </a:rPr>
              <a:t> comes from the fact that they should have never have been separated in the first place.</a:t>
            </a:r>
          </a:p>
        </p:txBody>
      </p:sp>
      <p:sp>
        <p:nvSpPr>
          <p:cNvPr id="18437" name="Rectangle 5"/>
          <p:cNvSpPr>
            <a:spLocks/>
          </p:cNvSpPr>
          <p:nvPr/>
        </p:nvSpPr>
        <p:spPr bwMode="auto">
          <a:xfrm>
            <a:off x="990600" y="6324600"/>
            <a:ext cx="226695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6000">
                <a:solidFill>
                  <a:schemeClr val="tx1"/>
                </a:solidFill>
                <a:ea typeface="ＭＳ Ｐゴシック" pitchFamily="-84" charset="-128"/>
              </a:rPr>
              <a:t>Everywhere we have churches without missions and everywhere else we have missions without churches and this should have never been.</a:t>
            </a: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1000"/>
                                        <p:tgtEl>
                                          <p:spTgt spid="18436"/>
                                        </p:tgtEl>
                                      </p:cBhvr>
                                    </p:animEffect>
                                    <p:anim calcmode="lin" valueType="num">
                                      <p:cBhvr>
                                        <p:cTn id="8" dur="1000" fill="hold"/>
                                        <p:tgtEl>
                                          <p:spTgt spid="18436"/>
                                        </p:tgtEl>
                                        <p:attrNameLst>
                                          <p:attrName>ppt_x</p:attrName>
                                        </p:attrNameLst>
                                      </p:cBhvr>
                                      <p:tavLst>
                                        <p:tav tm="0">
                                          <p:val>
                                            <p:strVal val="#ppt_x"/>
                                          </p:val>
                                        </p:tav>
                                        <p:tav tm="100000">
                                          <p:val>
                                            <p:strVal val="#ppt_x"/>
                                          </p:val>
                                        </p:tav>
                                      </p:tavLst>
                                    </p:anim>
                                    <p:anim calcmode="lin" valueType="num">
                                      <p:cBhvr>
                                        <p:cTn id="9" dur="900" decel="100000" fill="hold"/>
                                        <p:tgtEl>
                                          <p:spTgt spid="184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43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8437"/>
                                        </p:tgtEl>
                                        <p:attrNameLst>
                                          <p:attrName>style.visibility</p:attrName>
                                        </p:attrNameLst>
                                      </p:cBhvr>
                                      <p:to>
                                        <p:strVal val="visible"/>
                                      </p:to>
                                    </p:set>
                                    <p:animEffect transition="in" filter="fade">
                                      <p:cBhvr>
                                        <p:cTn id="15" dur="1000"/>
                                        <p:tgtEl>
                                          <p:spTgt spid="18437"/>
                                        </p:tgtEl>
                                      </p:cBhvr>
                                    </p:animEffect>
                                    <p:anim calcmode="lin" valueType="num">
                                      <p:cBhvr>
                                        <p:cTn id="16" dur="1000" fill="hold"/>
                                        <p:tgtEl>
                                          <p:spTgt spid="18437"/>
                                        </p:tgtEl>
                                        <p:attrNameLst>
                                          <p:attrName>ppt_x</p:attrName>
                                        </p:attrNameLst>
                                      </p:cBhvr>
                                      <p:tavLst>
                                        <p:tav tm="0">
                                          <p:val>
                                            <p:strVal val="#ppt_x"/>
                                          </p:val>
                                        </p:tav>
                                        <p:tav tm="100000">
                                          <p:val>
                                            <p:strVal val="#ppt_x"/>
                                          </p:val>
                                        </p:tav>
                                      </p:tavLst>
                                    </p:anim>
                                    <p:anim calcmode="lin" valueType="num">
                                      <p:cBhvr>
                                        <p:cTn id="17" dur="900" decel="100000" fill="hold"/>
                                        <p:tgtEl>
                                          <p:spTgt spid="1843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437"/>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8434"/>
                                        </p:tgtEl>
                                        <p:attrNameLst>
                                          <p:attrName>style.visibility</p:attrName>
                                        </p:attrNameLst>
                                      </p:cBhvr>
                                      <p:to>
                                        <p:strVal val="visible"/>
                                      </p:to>
                                    </p:set>
                                    <p:animEffect transition="in" filter="fade">
                                      <p:cBhvr>
                                        <p:cTn id="23" dur="1000"/>
                                        <p:tgtEl>
                                          <p:spTgt spid="18434"/>
                                        </p:tgtEl>
                                      </p:cBhvr>
                                    </p:animEffect>
                                    <p:anim calcmode="lin" valueType="num">
                                      <p:cBhvr>
                                        <p:cTn id="24" dur="1000" fill="hold"/>
                                        <p:tgtEl>
                                          <p:spTgt spid="18434"/>
                                        </p:tgtEl>
                                        <p:attrNameLst>
                                          <p:attrName>ppt_x</p:attrName>
                                        </p:attrNameLst>
                                      </p:cBhvr>
                                      <p:tavLst>
                                        <p:tav tm="0">
                                          <p:val>
                                            <p:strVal val="#ppt_x"/>
                                          </p:val>
                                        </p:tav>
                                        <p:tav tm="100000">
                                          <p:val>
                                            <p:strVal val="#ppt_x"/>
                                          </p:val>
                                        </p:tav>
                                      </p:tavLst>
                                    </p:anim>
                                    <p:anim calcmode="lin" valueType="num">
                                      <p:cBhvr>
                                        <p:cTn id="25" dur="900" decel="100000" fill="hold"/>
                                        <p:tgtEl>
                                          <p:spTgt spid="1843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84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6" grpId="0" autoUpdateAnimBg="0"/>
      <p:bldP spid="1843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1423988" y="1009650"/>
            <a:ext cx="211788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5900">
                <a:solidFill>
                  <a:schemeClr val="tx1"/>
                </a:solidFill>
                <a:ea typeface="ＭＳ Ｐゴシック" pitchFamily="-84" charset="-128"/>
              </a:rPr>
              <a:t>What I see in New Testament/ pilgrim/ Anabaptist church history:</a:t>
            </a:r>
          </a:p>
        </p:txBody>
      </p:sp>
      <p:sp>
        <p:nvSpPr>
          <p:cNvPr id="20482" name="Rectangle 2"/>
          <p:cNvSpPr>
            <a:spLocks/>
          </p:cNvSpPr>
          <p:nvPr/>
        </p:nvSpPr>
        <p:spPr bwMode="auto">
          <a:xfrm>
            <a:off x="2185988" y="3617913"/>
            <a:ext cx="68516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9600">
                <a:solidFill>
                  <a:schemeClr val="tx1"/>
                </a:solidFill>
                <a:ea typeface="ＭＳ Ｐゴシック" pitchFamily="-84" charset="-128"/>
              </a:rPr>
              <a:t>The Message</a:t>
            </a:r>
          </a:p>
        </p:txBody>
      </p:sp>
      <p:sp>
        <p:nvSpPr>
          <p:cNvPr id="20483" name="Rectangle 3"/>
          <p:cNvSpPr>
            <a:spLocks/>
          </p:cNvSpPr>
          <p:nvPr/>
        </p:nvSpPr>
        <p:spPr bwMode="auto">
          <a:xfrm>
            <a:off x="12869863" y="3617913"/>
            <a:ext cx="66436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9600">
                <a:solidFill>
                  <a:schemeClr val="tx1"/>
                </a:solidFill>
                <a:ea typeface="ＭＳ Ｐゴシック" pitchFamily="-84" charset="-128"/>
              </a:rPr>
              <a:t>The Method</a:t>
            </a:r>
          </a:p>
        </p:txBody>
      </p:sp>
      <p:sp>
        <p:nvSpPr>
          <p:cNvPr id="19460" name="Rectangle 4"/>
          <p:cNvSpPr>
            <a:spLocks/>
          </p:cNvSpPr>
          <p:nvPr/>
        </p:nvSpPr>
        <p:spPr bwMode="auto">
          <a:xfrm>
            <a:off x="3724275" y="5434013"/>
            <a:ext cx="27336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9600">
                <a:solidFill>
                  <a:srgbClr val="000000"/>
                </a:solidFill>
                <a:ea typeface="ＭＳ Ｐゴシック" pitchFamily="-84" charset="-128"/>
              </a:rPr>
              <a:t>Jesus</a:t>
            </a:r>
          </a:p>
        </p:txBody>
      </p:sp>
      <p:sp>
        <p:nvSpPr>
          <p:cNvPr id="19461" name="Rectangle 5"/>
          <p:cNvSpPr>
            <a:spLocks/>
          </p:cNvSpPr>
          <p:nvPr/>
        </p:nvSpPr>
        <p:spPr bwMode="auto">
          <a:xfrm>
            <a:off x="14222413" y="5751513"/>
            <a:ext cx="3937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9600">
                <a:solidFill>
                  <a:srgbClr val="060605"/>
                </a:solidFill>
                <a:ea typeface="ＭＳ Ｐゴシック" pitchFamily="-84" charset="-128"/>
              </a:rPr>
              <a:t>Church</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19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P spid="1946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9347200" y="1371600"/>
            <a:ext cx="5229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7200">
                <a:solidFill>
                  <a:schemeClr val="tx1"/>
                </a:solidFill>
                <a:ea typeface="ＭＳ Ｐゴシック" pitchFamily="-84" charset="-128"/>
              </a:rPr>
              <a:t>The Message</a:t>
            </a:r>
          </a:p>
        </p:txBody>
      </p:sp>
      <p:pic>
        <p:nvPicPr>
          <p:cNvPr id="204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275" y="3224213"/>
            <a:ext cx="10198100" cy="90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900" decel="100000" fill="hold"/>
                                        <p:tgtEl>
                                          <p:spTgt spid="2048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48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9575800" y="850900"/>
            <a:ext cx="5229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7200">
                <a:solidFill>
                  <a:schemeClr val="tx1"/>
                </a:solidFill>
                <a:ea typeface="ＭＳ Ｐゴシック" pitchFamily="-84" charset="-128"/>
              </a:rPr>
              <a:t>The Message</a:t>
            </a:r>
          </a:p>
        </p:txBody>
      </p:sp>
      <p:sp>
        <p:nvSpPr>
          <p:cNvPr id="21506" name="Rectangle 2"/>
          <p:cNvSpPr>
            <a:spLocks/>
          </p:cNvSpPr>
          <p:nvPr/>
        </p:nvSpPr>
        <p:spPr bwMode="auto">
          <a:xfrm>
            <a:off x="989013" y="10134600"/>
            <a:ext cx="21869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7200">
                <a:solidFill>
                  <a:schemeClr val="tx1"/>
                </a:solidFill>
                <a:ea typeface="ＭＳ Ｐゴシック" pitchFamily="-84" charset="-128"/>
              </a:rPr>
              <a:t>I am suspicious of any doctrine that changes over seas...or over centuries.</a:t>
            </a:r>
          </a:p>
        </p:txBody>
      </p:sp>
      <p:sp>
        <p:nvSpPr>
          <p:cNvPr id="21507" name="Rectangle 3"/>
          <p:cNvSpPr>
            <a:spLocks/>
          </p:cNvSpPr>
          <p:nvPr/>
        </p:nvSpPr>
        <p:spPr bwMode="auto">
          <a:xfrm>
            <a:off x="1079500" y="7594600"/>
            <a:ext cx="1064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6800">
                <a:solidFill>
                  <a:schemeClr val="tx1"/>
                </a:solidFill>
                <a:ea typeface="ＭＳ Ｐゴシック" pitchFamily="-84" charset="-128"/>
              </a:rPr>
              <a:t>Kingdom now....and not yet.</a:t>
            </a:r>
          </a:p>
        </p:txBody>
      </p:sp>
      <p:sp>
        <p:nvSpPr>
          <p:cNvPr id="21508" name="Rectangle 4"/>
          <p:cNvSpPr>
            <a:spLocks/>
          </p:cNvSpPr>
          <p:nvPr/>
        </p:nvSpPr>
        <p:spPr bwMode="auto">
          <a:xfrm>
            <a:off x="900113" y="4584700"/>
            <a:ext cx="223012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sz="6200">
                <a:solidFill>
                  <a:schemeClr val="tx1"/>
                </a:solidFill>
                <a:ea typeface="ＭＳ Ｐゴシック" pitchFamily="-84" charset="-128"/>
              </a:rPr>
              <a:t>Christ centered....Christ manifested... not just WWJD?, but DWJD! </a:t>
            </a:r>
          </a:p>
        </p:txBody>
      </p:sp>
      <p:sp>
        <p:nvSpPr>
          <p:cNvPr id="2" name="TextBox 1"/>
          <p:cNvSpPr txBox="1">
            <a:spLocks noChangeArrowheads="1"/>
          </p:cNvSpPr>
          <p:nvPr/>
        </p:nvSpPr>
        <p:spPr bwMode="auto">
          <a:xfrm>
            <a:off x="601663" y="2819400"/>
            <a:ext cx="50339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8000"/>
              <a:t>“All things”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8"/>
                                        </p:tgtEl>
                                        <p:attrNameLst>
                                          <p:attrName>style.visibility</p:attrName>
                                        </p:attrNameLst>
                                      </p:cBhvr>
                                      <p:to>
                                        <p:strVal val="visible"/>
                                      </p:to>
                                    </p:set>
                                    <p:anim calcmode="lin" valueType="num">
                                      <p:cBhvr additive="base">
                                        <p:cTn id="13" dur="500" fill="hold"/>
                                        <p:tgtEl>
                                          <p:spTgt spid="21508"/>
                                        </p:tgtEl>
                                        <p:attrNameLst>
                                          <p:attrName>ppt_x</p:attrName>
                                        </p:attrNameLst>
                                      </p:cBhvr>
                                      <p:tavLst>
                                        <p:tav tm="0">
                                          <p:val>
                                            <p:strVal val="#ppt_x"/>
                                          </p:val>
                                        </p:tav>
                                        <p:tav tm="100000">
                                          <p:val>
                                            <p:strVal val="#ppt_x"/>
                                          </p:val>
                                        </p:tav>
                                      </p:tavLst>
                                    </p:anim>
                                    <p:anim calcmode="lin" valueType="num">
                                      <p:cBhvr additive="base">
                                        <p:cTn id="14"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gtEl>
                                        <p:attrNameLst>
                                          <p:attrName>style.visibility</p:attrName>
                                        </p:attrNameLst>
                                      </p:cBhvr>
                                      <p:to>
                                        <p:strVal val="visible"/>
                                      </p:to>
                                    </p:set>
                                    <p:anim calcmode="lin" valueType="num">
                                      <p:cBhvr additive="base">
                                        <p:cTn id="19" dur="500" fill="hold"/>
                                        <p:tgtEl>
                                          <p:spTgt spid="21507"/>
                                        </p:tgtEl>
                                        <p:attrNameLst>
                                          <p:attrName>ppt_x</p:attrName>
                                        </p:attrNameLst>
                                      </p:cBhvr>
                                      <p:tavLst>
                                        <p:tav tm="0">
                                          <p:val>
                                            <p:strVal val="#ppt_x"/>
                                          </p:val>
                                        </p:tav>
                                        <p:tav tm="100000">
                                          <p:val>
                                            <p:strVal val="#ppt_x"/>
                                          </p:val>
                                        </p:tav>
                                      </p:tavLst>
                                    </p:anim>
                                    <p:anim calcmode="lin" valueType="num">
                                      <p:cBhvr additive="base">
                                        <p:cTn id="20"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6"/>
                                        </p:tgtEl>
                                        <p:attrNameLst>
                                          <p:attrName>style.visibility</p:attrName>
                                        </p:attrNameLst>
                                      </p:cBhvr>
                                      <p:to>
                                        <p:strVal val="visible"/>
                                      </p:to>
                                    </p:set>
                                    <p:anim calcmode="lin" valueType="num">
                                      <p:cBhvr additive="base">
                                        <p:cTn id="25" dur="500" fill="hold"/>
                                        <p:tgtEl>
                                          <p:spTgt spid="21506"/>
                                        </p:tgtEl>
                                        <p:attrNameLst>
                                          <p:attrName>ppt_x</p:attrName>
                                        </p:attrNameLst>
                                      </p:cBhvr>
                                      <p:tavLst>
                                        <p:tav tm="0">
                                          <p:val>
                                            <p:strVal val="#ppt_x"/>
                                          </p:val>
                                        </p:tav>
                                        <p:tav tm="100000">
                                          <p:val>
                                            <p:strVal val="#ppt_x"/>
                                          </p:val>
                                        </p:tav>
                                      </p:tavLst>
                                    </p:anim>
                                    <p:anim calcmode="lin" valueType="num">
                                      <p:cBhvr additive="base">
                                        <p:cTn id="26"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07" grpId="0" autoUpdateAnimBg="0"/>
      <p:bldP spid="2150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8386763" y="965200"/>
            <a:ext cx="50688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7200">
                <a:solidFill>
                  <a:schemeClr val="tx1"/>
                </a:solidFill>
                <a:ea typeface="ＭＳ Ｐゴシック" pitchFamily="-84" charset="-128"/>
              </a:rPr>
              <a:t>The Method</a:t>
            </a:r>
          </a:p>
        </p:txBody>
      </p:sp>
      <p:sp>
        <p:nvSpPr>
          <p:cNvPr id="22530" name="Rectangle 2"/>
          <p:cNvSpPr>
            <a:spLocks/>
          </p:cNvSpPr>
          <p:nvPr/>
        </p:nvSpPr>
        <p:spPr bwMode="auto">
          <a:xfrm>
            <a:off x="1776413" y="2438400"/>
            <a:ext cx="487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sz="7200">
                <a:solidFill>
                  <a:schemeClr val="tx1"/>
                </a:solidFill>
                <a:ea typeface="ＭＳ Ｐゴシック" pitchFamily="-84" charset="-128"/>
              </a:rPr>
              <a:t>The Church</a:t>
            </a:r>
          </a:p>
        </p:txBody>
      </p:sp>
      <p:sp>
        <p:nvSpPr>
          <p:cNvPr id="22531" name="Rectangle 3"/>
          <p:cNvSpPr>
            <a:spLocks/>
          </p:cNvSpPr>
          <p:nvPr/>
        </p:nvSpPr>
        <p:spPr bwMode="auto">
          <a:xfrm>
            <a:off x="1720850" y="4089400"/>
            <a:ext cx="209296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solidFill>
                  <a:schemeClr val="tx1"/>
                </a:solidFill>
                <a:ea typeface="ＭＳ Ｐゴシック" pitchFamily="-84" charset="-128"/>
              </a:rPr>
              <a:t>Not an invisible Church, but as Christ came in both the spirit and the flesh, so the </a:t>
            </a:r>
            <a:r>
              <a:rPr lang="ja-JP" altLang="en-US">
                <a:solidFill>
                  <a:schemeClr val="tx1"/>
                </a:solidFill>
                <a:latin typeface="Arial" pitchFamily="34" charset="0"/>
                <a:ea typeface="ＭＳ Ｐゴシック" pitchFamily="-84" charset="-128"/>
              </a:rPr>
              <a:t>“</a:t>
            </a:r>
            <a:r>
              <a:rPr lang="en-US" altLang="ja-JP">
                <a:solidFill>
                  <a:schemeClr val="tx1"/>
                </a:solidFill>
                <a:ea typeface="ＭＳ Ｐゴシック" pitchFamily="-84" charset="-128"/>
              </a:rPr>
              <a:t>body of Christ</a:t>
            </a:r>
            <a:r>
              <a:rPr lang="ja-JP" altLang="en-US">
                <a:solidFill>
                  <a:schemeClr val="tx1"/>
                </a:solidFill>
                <a:latin typeface="Arial" pitchFamily="34" charset="0"/>
                <a:ea typeface="ＭＳ Ｐゴシック" pitchFamily="-84" charset="-128"/>
              </a:rPr>
              <a:t>”</a:t>
            </a:r>
            <a:r>
              <a:rPr lang="en-US" altLang="ja-JP">
                <a:solidFill>
                  <a:schemeClr val="tx1"/>
                </a:solidFill>
                <a:ea typeface="ＭＳ Ｐゴシック" pitchFamily="-84" charset="-128"/>
              </a:rPr>
              <a:t> today must be both spirit and flesh.</a:t>
            </a:r>
            <a:endParaRPr lang="en-US" altLang="en-US">
              <a:solidFill>
                <a:schemeClr val="tx1"/>
              </a:solidFill>
              <a:ea typeface="ＭＳ Ｐゴシック" pitchFamily="-84" charset="-128"/>
            </a:endParaRPr>
          </a:p>
        </p:txBody>
      </p:sp>
      <p:sp>
        <p:nvSpPr>
          <p:cNvPr id="22532" name="Rectangle 4"/>
          <p:cNvSpPr>
            <a:spLocks/>
          </p:cNvSpPr>
          <p:nvPr/>
        </p:nvSpPr>
        <p:spPr bwMode="auto">
          <a:xfrm>
            <a:off x="1738313" y="7594600"/>
            <a:ext cx="21844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solidFill>
                  <a:schemeClr val="tx1"/>
                </a:solidFill>
                <a:ea typeface="ＭＳ Ｐゴシック" pitchFamily="-84" charset="-128"/>
              </a:rPr>
              <a:t> A called out community (</a:t>
            </a:r>
            <a:r>
              <a:rPr lang="en-US" altLang="en-US" sz="4000">
                <a:solidFill>
                  <a:schemeClr val="tx1"/>
                </a:solidFill>
                <a:ea typeface="ＭＳ Ｐゴシック" pitchFamily="-84" charset="-128"/>
              </a:rPr>
              <a:t>gemeinde</a:t>
            </a:r>
            <a:r>
              <a:rPr lang="en-US" altLang="en-US">
                <a:solidFill>
                  <a:schemeClr val="tx1"/>
                </a:solidFill>
                <a:ea typeface="ＭＳ Ｐゴシック" pitchFamily="-84" charset="-128"/>
              </a:rPr>
              <a:t>) of committed -born again believers.</a:t>
            </a:r>
          </a:p>
        </p:txBody>
      </p:sp>
      <p:sp>
        <p:nvSpPr>
          <p:cNvPr id="22533" name="Rectangle 5"/>
          <p:cNvSpPr>
            <a:spLocks/>
          </p:cNvSpPr>
          <p:nvPr/>
        </p:nvSpPr>
        <p:spPr bwMode="auto">
          <a:xfrm>
            <a:off x="1919288" y="8826500"/>
            <a:ext cx="80708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eaLnBrk="1" hangingPunct="1"/>
            <a:r>
              <a:rPr lang="en-US" altLang="en-US">
                <a:solidFill>
                  <a:schemeClr val="tx1"/>
                </a:solidFill>
                <a:ea typeface="ＭＳ Ｐゴシック" pitchFamily="-84" charset="-128"/>
              </a:rPr>
              <a:t>A </a:t>
            </a:r>
            <a:r>
              <a:rPr lang="en-US" altLang="en-US" u="sng">
                <a:solidFill>
                  <a:schemeClr val="tx1"/>
                </a:solidFill>
                <a:ea typeface="ＭＳ Ｐゴシック" pitchFamily="-84" charset="-128"/>
              </a:rPr>
              <a:t>city</a:t>
            </a:r>
            <a:r>
              <a:rPr lang="en-US" altLang="en-US">
                <a:solidFill>
                  <a:schemeClr val="tx1"/>
                </a:solidFill>
                <a:ea typeface="ＭＳ Ｐゴシック" pitchFamily="-84" charset="-128"/>
              </a:rPr>
              <a:t> in the kingdom of God</a:t>
            </a:r>
          </a:p>
        </p:txBody>
      </p:sp>
      <p:sp>
        <p:nvSpPr>
          <p:cNvPr id="22534" name="Rectangle 6"/>
          <p:cNvSpPr>
            <a:spLocks/>
          </p:cNvSpPr>
          <p:nvPr/>
        </p:nvSpPr>
        <p:spPr bwMode="auto">
          <a:xfrm>
            <a:off x="1687513" y="10388600"/>
            <a:ext cx="10515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ja-JP" altLang="en-US" sz="6000">
                <a:solidFill>
                  <a:schemeClr val="tx1"/>
                </a:solidFill>
                <a:latin typeface="Arial" pitchFamily="34" charset="0"/>
                <a:ea typeface="ＭＳ Ｐゴシック" pitchFamily="-84" charset="-128"/>
              </a:rPr>
              <a:t>“</a:t>
            </a:r>
            <a:r>
              <a:rPr lang="en-US" altLang="ja-JP" sz="6000">
                <a:solidFill>
                  <a:schemeClr val="tx1"/>
                </a:solidFill>
                <a:ea typeface="ＭＳ Ｐゴシック" pitchFamily="-84" charset="-128"/>
              </a:rPr>
              <a:t>On </a:t>
            </a:r>
            <a:r>
              <a:rPr lang="en-US" altLang="ja-JP" sz="6000" b="1" u="sng">
                <a:solidFill>
                  <a:schemeClr val="tx1"/>
                </a:solidFill>
                <a:ea typeface="ＭＳ Ｐゴシック" pitchFamily="-84" charset="-128"/>
              </a:rPr>
              <a:t>earth</a:t>
            </a:r>
            <a:r>
              <a:rPr lang="en-US" altLang="ja-JP" sz="6000">
                <a:solidFill>
                  <a:schemeClr val="tx1"/>
                </a:solidFill>
                <a:ea typeface="ＭＳ Ｐゴシック" pitchFamily="-84" charset="-128"/>
              </a:rPr>
              <a:t> </a:t>
            </a:r>
            <a:r>
              <a:rPr lang="en-US" altLang="ja-JP" sz="6000" u="sng">
                <a:solidFill>
                  <a:schemeClr val="tx1"/>
                </a:solidFill>
                <a:ea typeface="ＭＳ Ｐゴシック" pitchFamily="-84" charset="-128"/>
              </a:rPr>
              <a:t>as</a:t>
            </a:r>
            <a:r>
              <a:rPr lang="en-US" altLang="ja-JP" sz="6000">
                <a:solidFill>
                  <a:schemeClr val="tx1"/>
                </a:solidFill>
                <a:ea typeface="ＭＳ Ｐゴシック" pitchFamily="-84" charset="-128"/>
              </a:rPr>
              <a:t> it is in heaven</a:t>
            </a:r>
            <a:r>
              <a:rPr lang="ja-JP" altLang="en-US" sz="6000">
                <a:solidFill>
                  <a:schemeClr val="tx1"/>
                </a:solidFill>
                <a:latin typeface="Arial" pitchFamily="34" charset="0"/>
                <a:ea typeface="ＭＳ Ｐゴシック" pitchFamily="-84" charset="-128"/>
              </a:rPr>
              <a:t>”</a:t>
            </a:r>
            <a:endParaRPr lang="en-US" altLang="en-US" sz="6000">
              <a:solidFill>
                <a:schemeClr val="tx1"/>
              </a:solidFill>
              <a:ea typeface="ＭＳ Ｐゴシック" pitchFamily="-84" charset="-128"/>
            </a:endParaRPr>
          </a:p>
        </p:txBody>
      </p:sp>
      <p:sp>
        <p:nvSpPr>
          <p:cNvPr id="22535" name="Rectangle 7"/>
          <p:cNvSpPr>
            <a:spLocks/>
          </p:cNvSpPr>
          <p:nvPr/>
        </p:nvSpPr>
        <p:spPr bwMode="auto">
          <a:xfrm>
            <a:off x="1751013" y="6273800"/>
            <a:ext cx="9398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000">
                <a:solidFill>
                  <a:srgbClr val="45433A"/>
                </a:solidFill>
                <a:latin typeface="Hoefler Text" pitchFamily="2" charset="-95"/>
                <a:ea typeface="ヒラギノ明朝 ProN W3" pitchFamily="-84" charset="-128"/>
                <a:sym typeface="Hoefler Text" pitchFamily="2" charset="-95"/>
              </a:defRPr>
            </a:lvl1pPr>
            <a:lvl2pPr marL="742950" indent="-285750" eaLnBrk="0" hangingPunct="0">
              <a:defRPr sz="5000">
                <a:solidFill>
                  <a:srgbClr val="45433A"/>
                </a:solidFill>
                <a:latin typeface="Hoefler Text" pitchFamily="2" charset="-95"/>
                <a:ea typeface="ヒラギノ明朝 ProN W3" pitchFamily="-84" charset="-128"/>
                <a:sym typeface="Hoefler Text" pitchFamily="2" charset="-95"/>
              </a:defRPr>
            </a:lvl2pPr>
            <a:lvl3pPr marL="1143000" indent="-228600" eaLnBrk="0" hangingPunct="0">
              <a:defRPr sz="5000">
                <a:solidFill>
                  <a:srgbClr val="45433A"/>
                </a:solidFill>
                <a:latin typeface="Hoefler Text" pitchFamily="2" charset="-95"/>
                <a:ea typeface="ヒラギノ明朝 ProN W3" pitchFamily="-84" charset="-128"/>
                <a:sym typeface="Hoefler Text" pitchFamily="2" charset="-95"/>
              </a:defRPr>
            </a:lvl3pPr>
            <a:lvl4pPr marL="1600200" indent="-228600" eaLnBrk="0" hangingPunct="0">
              <a:defRPr sz="5000">
                <a:solidFill>
                  <a:srgbClr val="45433A"/>
                </a:solidFill>
                <a:latin typeface="Hoefler Text" pitchFamily="2" charset="-95"/>
                <a:ea typeface="ヒラギノ明朝 ProN W3" pitchFamily="-84" charset="-128"/>
                <a:sym typeface="Hoefler Text" pitchFamily="2" charset="-95"/>
              </a:defRPr>
            </a:lvl4pPr>
            <a:lvl5pPr marL="2057400" indent="-228600" eaLnBrk="0" hangingPunct="0">
              <a:defRPr sz="5000">
                <a:solidFill>
                  <a:srgbClr val="45433A"/>
                </a:solidFill>
                <a:latin typeface="Hoefler Text" pitchFamily="2" charset="-95"/>
                <a:ea typeface="ヒラギノ明朝 ProN W3" pitchFamily="-84" charset="-128"/>
                <a:sym typeface="Hoefler Text" pitchFamily="2" charset="-95"/>
              </a:defRPr>
            </a:lvl5pPr>
            <a:lvl6pPr marL="25146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6pPr>
            <a:lvl7pPr marL="29718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7pPr>
            <a:lvl8pPr marL="34290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8pPr>
            <a:lvl9pPr marL="3886200" indent="-228600" algn="ctr" eaLnBrk="0" fontAlgn="base" hangingPunct="0">
              <a:spcBef>
                <a:spcPct val="0"/>
              </a:spcBef>
              <a:spcAft>
                <a:spcPct val="0"/>
              </a:spcAft>
              <a:defRPr sz="5000">
                <a:solidFill>
                  <a:srgbClr val="45433A"/>
                </a:solidFill>
                <a:latin typeface="Hoefler Text" pitchFamily="2" charset="-95"/>
                <a:ea typeface="ヒラギノ明朝 ProN W3" pitchFamily="-84" charset="-128"/>
                <a:sym typeface="Hoefler Text" pitchFamily="2" charset="-95"/>
              </a:defRPr>
            </a:lvl9pPr>
          </a:lstStyle>
          <a:p>
            <a:pPr algn="l" eaLnBrk="1" hangingPunct="1"/>
            <a:r>
              <a:rPr lang="en-US" altLang="en-US">
                <a:solidFill>
                  <a:srgbClr val="030303"/>
                </a:solidFill>
                <a:ea typeface="ＭＳ Ｐゴシック" pitchFamily="-84" charset="-128"/>
              </a:rPr>
              <a:t>Church is not an accident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additive="base">
                                        <p:cTn id="13" dur="500" fill="hold"/>
                                        <p:tgtEl>
                                          <p:spTgt spid="22531"/>
                                        </p:tgtEl>
                                        <p:attrNameLst>
                                          <p:attrName>ppt_x</p:attrName>
                                        </p:attrNameLst>
                                      </p:cBhvr>
                                      <p:tavLst>
                                        <p:tav tm="0">
                                          <p:val>
                                            <p:strVal val="#ppt_x"/>
                                          </p:val>
                                        </p:tav>
                                        <p:tav tm="100000">
                                          <p:val>
                                            <p:strVal val="#ppt_x"/>
                                          </p:val>
                                        </p:tav>
                                      </p:tavLst>
                                    </p:anim>
                                    <p:anim calcmode="lin" valueType="num">
                                      <p:cBhvr additive="base">
                                        <p:cTn id="14"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ppt_x"/>
                                          </p:val>
                                        </p:tav>
                                        <p:tav tm="100000">
                                          <p:val>
                                            <p:strVal val="#ppt_x"/>
                                          </p:val>
                                        </p:tav>
                                      </p:tavLst>
                                    </p:anim>
                                    <p:anim calcmode="lin" valueType="num">
                                      <p:cBhvr additive="base">
                                        <p:cTn id="20" dur="500" fill="hold"/>
                                        <p:tgtEl>
                                          <p:spTgt spid="2253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2"/>
                                        </p:tgtEl>
                                        <p:attrNameLst>
                                          <p:attrName>style.visibility</p:attrName>
                                        </p:attrNameLst>
                                      </p:cBhvr>
                                      <p:to>
                                        <p:strVal val="visible"/>
                                      </p:to>
                                    </p:set>
                                    <p:anim calcmode="lin" valueType="num">
                                      <p:cBhvr additive="base">
                                        <p:cTn id="25" dur="500" fill="hold"/>
                                        <p:tgtEl>
                                          <p:spTgt spid="22532"/>
                                        </p:tgtEl>
                                        <p:attrNameLst>
                                          <p:attrName>ppt_x</p:attrName>
                                        </p:attrNameLst>
                                      </p:cBhvr>
                                      <p:tavLst>
                                        <p:tav tm="0">
                                          <p:val>
                                            <p:strVal val="#ppt_x"/>
                                          </p:val>
                                        </p:tav>
                                        <p:tav tm="100000">
                                          <p:val>
                                            <p:strVal val="#ppt_x"/>
                                          </p:val>
                                        </p:tav>
                                      </p:tavLst>
                                    </p:anim>
                                    <p:anim calcmode="lin" valueType="num">
                                      <p:cBhvr additive="base">
                                        <p:cTn id="26"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4"/>
                                        </p:tgtEl>
                                        <p:attrNameLst>
                                          <p:attrName>style.visibility</p:attrName>
                                        </p:attrNameLst>
                                      </p:cBhvr>
                                      <p:to>
                                        <p:strVal val="visible"/>
                                      </p:to>
                                    </p:set>
                                    <p:anim calcmode="lin" valueType="num">
                                      <p:cBhvr additive="base">
                                        <p:cTn id="37" dur="500" fill="hold"/>
                                        <p:tgtEl>
                                          <p:spTgt spid="22534"/>
                                        </p:tgtEl>
                                        <p:attrNameLst>
                                          <p:attrName>ppt_x</p:attrName>
                                        </p:attrNameLst>
                                      </p:cBhvr>
                                      <p:tavLst>
                                        <p:tav tm="0">
                                          <p:val>
                                            <p:strVal val="#ppt_x"/>
                                          </p:val>
                                        </p:tav>
                                        <p:tav tm="100000">
                                          <p:val>
                                            <p:strVal val="#ppt_x"/>
                                          </p:val>
                                        </p:tav>
                                      </p:tavLst>
                                    </p:anim>
                                    <p:anim calcmode="lin" valueType="num">
                                      <p:cBhvr additive="base">
                                        <p:cTn id="38"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31" grpId="0" autoUpdateAnimBg="0"/>
      <p:bldP spid="22532" grpId="0" autoUpdateAnimBg="0"/>
      <p:bldP spid="22533" grpId="0" autoUpdateAnimBg="0"/>
      <p:bldP spid="22534" grpId="0" autoUpdateAnimBg="0"/>
      <p:bldP spid="22535"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amp; Subtitle">
      <a:majorFont>
        <a:latin typeface="Academy Engraved LET"/>
        <a:ea typeface="ヒラギノ角ゴ ProN W3"/>
        <a:cs typeface="ヒラギノ角ゴ ProN W3"/>
      </a:majorFont>
      <a:minorFont>
        <a:latin typeface="Bodoni SvtyTwo SC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Bullets">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amp; Bullets">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 Top">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 Top">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3 Up">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Photo - 3 Up">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 Ornamental Border">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Blank - Ornamental Border">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lank - Ornamental Bor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Blank">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 Center">
      <a:majorFont>
        <a:latin typeface="Academy Engraved LET"/>
        <a:ea typeface="ヒラギノ角ゴ ProN W3"/>
        <a:cs typeface="ヒラギノ角ゴ ProN W3"/>
      </a:majorFont>
      <a:minorFont>
        <a:latin typeface="Bodoni SvtyTwo SC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Photo - Horizontal">
      <a:majorFont>
        <a:latin typeface="Academy Engraved LET"/>
        <a:ea typeface="ヒラギノ角ゴ ProN W3"/>
        <a:cs typeface="ヒラギノ角ゴ ProN W3"/>
      </a:majorFont>
      <a:minorFont>
        <a:latin typeface="Bodoni SvtyTwo SC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Vertical">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Photo - Vertical">
      <a:majorFont>
        <a:latin typeface="Academy Engraved LET"/>
        <a:ea typeface="ヒラギノ角ゴ ProN W3"/>
        <a:cs typeface="ヒラギノ角ゴ ProN W3"/>
      </a:majorFont>
      <a:minorFont>
        <a:latin typeface="Bodoni SvtyTwo SC ITC TT-Book"/>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 Right">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amp; Bullets - Right">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Bullets - 2 Column">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amp; Bullets - 2 Column">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amp; Bullets - Left">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Bullets &amp; Photo">
  <a:themeElements>
    <a:clrScheme name="">
      <a:dk1>
        <a:srgbClr val="45433A"/>
      </a:dk1>
      <a:lt1>
        <a:srgbClr val="BABCC5"/>
      </a:lt1>
      <a:dk2>
        <a:srgbClr val="000000"/>
      </a:dk2>
      <a:lt2>
        <a:srgbClr val="000000"/>
      </a:lt2>
      <a:accent1>
        <a:srgbClr val="BBE0E3"/>
      </a:accent1>
      <a:accent2>
        <a:srgbClr val="333399"/>
      </a:accent2>
      <a:accent3>
        <a:srgbClr val="D9DADF"/>
      </a:accent3>
      <a:accent4>
        <a:srgbClr val="3A3830"/>
      </a:accent4>
      <a:accent5>
        <a:srgbClr val="DAEDEF"/>
      </a:accent5>
      <a:accent6>
        <a:srgbClr val="2D2D8A"/>
      </a:accent6>
      <a:hlink>
        <a:srgbClr val="009999"/>
      </a:hlink>
      <a:folHlink>
        <a:srgbClr val="99CC00"/>
      </a:folHlink>
    </a:clrScheme>
    <a:fontScheme name="Title, Bullets &amp; Photo">
      <a:majorFont>
        <a:latin typeface="Academy Engraved LET"/>
        <a:ea typeface="ヒラギノ角ゴ ProN W3"/>
        <a:cs typeface="ヒラギノ角ゴ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a:ln>
              <a:noFill/>
            </a:ln>
            <a:solidFill>
              <a:srgbClr val="45433A"/>
            </a:solidFill>
            <a:effectLst/>
            <a:latin typeface="Hoefler Text" charset="0"/>
            <a:ea typeface="ヒラギノ明朝 ProN W3" charset="0"/>
            <a:cs typeface="ヒラギノ明朝 ProN W3" charset="0"/>
            <a:sym typeface="Hoefler Tex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1211</TotalTime>
  <Pages>0</Pages>
  <Words>3456</Words>
  <Characters>0</Characters>
  <Application>Microsoft Office PowerPoint</Application>
  <PresentationFormat>Custom</PresentationFormat>
  <Lines>0</Lines>
  <Paragraphs>163</Paragraphs>
  <Slides>43</Slides>
  <Notes>0</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43</vt:i4>
      </vt:variant>
    </vt:vector>
  </HeadingPairs>
  <TitlesOfParts>
    <vt:vector size="72" baseType="lpstr">
      <vt:lpstr>Hoefler Text</vt:lpstr>
      <vt:lpstr>ヒラギノ明朝 ProN W3</vt:lpstr>
      <vt:lpstr>Arial</vt:lpstr>
      <vt:lpstr>Academy Engraved LET</vt:lpstr>
      <vt:lpstr>ヒラギノ角ゴ ProN W3</vt:lpstr>
      <vt:lpstr>Bodoni SvtyTwo SC ITC TT-Book</vt:lpstr>
      <vt:lpstr>Calibri</vt:lpstr>
      <vt:lpstr>ＭＳ Ｐゴシック</vt:lpstr>
      <vt:lpstr>Baskerville Old Face</vt:lpstr>
      <vt:lpstr>Times</vt:lpstr>
      <vt:lpstr>Symbol</vt:lpstr>
      <vt:lpstr>Times New Roman</vt:lpstr>
      <vt:lpstr>Times New Roman Bold</vt:lpstr>
      <vt:lpstr>Cambria</vt:lpstr>
      <vt:lpstr>Cambria Bold</vt:lpstr>
      <vt:lpstr>Title &amp; Subtitle</vt:lpstr>
      <vt:lpstr>Blank</vt:lpstr>
      <vt:lpstr>Title - Center</vt:lpstr>
      <vt:lpstr>Photo - Horizontal</vt:lpstr>
      <vt:lpstr>Photo - Vertical</vt:lpstr>
      <vt:lpstr>Title &amp; Bullets - Right</vt:lpstr>
      <vt:lpstr>Title &amp; Bullets - 2 Column</vt:lpstr>
      <vt:lpstr>Title &amp; Bullets - Left</vt:lpstr>
      <vt:lpstr>Title, Bullets &amp; Photo</vt:lpstr>
      <vt:lpstr>Bullets</vt:lpstr>
      <vt:lpstr>Title &amp; Bullets</vt:lpstr>
      <vt:lpstr>Title - Top</vt:lpstr>
      <vt:lpstr>Photo - 3 Up</vt:lpstr>
      <vt:lpstr>Blank - Ornamental Border</vt:lpstr>
      <vt:lpstr>A Kingdom view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Decisions and Consequences </vt:lpstr>
      <vt:lpstr>PowerPoint Presentation</vt:lpstr>
      <vt:lpstr>Do you see the kingdom?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Anabaptist History</dc:title>
  <dc:creator>JHilty</dc:creator>
  <cp:lastModifiedBy>JHilty</cp:lastModifiedBy>
  <cp:revision>31</cp:revision>
  <dcterms:modified xsi:type="dcterms:W3CDTF">2014-02-07T21:40:16Z</dcterms:modified>
</cp:coreProperties>
</file>